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69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98"/>
    <p:restoredTop sz="94660"/>
  </p:normalViewPr>
  <p:slideViewPr>
    <p:cSldViewPr snapToGrid="0" showGuides="1">
      <p:cViewPr>
        <p:scale>
          <a:sx n="95" d="100"/>
          <a:sy n="95" d="100"/>
        </p:scale>
        <p:origin x="1800" y="-942"/>
      </p:cViewPr>
      <p:guideLst>
        <p:guide orient="horz" pos="3143"/>
        <p:guide pos="2160"/>
        <p:guide orient="horz" pos="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0571" tIns="45286" rIns="90571" bIns="4528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2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5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1126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EA7-5D3A-461F-AC30-064C553A7155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58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A374-9E4C-4AEB-8057-322ADCF6432E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58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3D9-68B6-445E-B130-3F4567FE4855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80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2693-24EA-430C-B9B8-23972D4BD0C7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21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3F86-C91D-4169-8ACE-8929E97CB38B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02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D7A0-3B57-4AF0-9C1A-68B3D406D173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46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D16F-9937-43F2-9455-A86CD9EA94B2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05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9A7-2E96-4531-97D4-7A99A74787DC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59C4-5957-456D-9494-2AC4DF0177DE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2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5AF-B545-4C0C-AC3A-616C15A8EBD8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50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4E5-72B5-4560-8FF7-605A15CBF56B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80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9DA2E-98A7-4882-B161-FD85CE59F8A1}" type="datetime1">
              <a:rPr kumimoji="1" lang="ja-JP" altLang="en-US" smtClean="0"/>
              <a:pPr/>
              <a:t>2021/1/28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E2C2-51B8-4509-8B77-D8BFC89DF8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3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-d.j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Rectangle 12"/>
          <p:cNvSpPr>
            <a:spLocks noChangeArrowheads="1"/>
          </p:cNvSpPr>
          <p:nvPr/>
        </p:nvSpPr>
        <p:spPr>
          <a:xfrm>
            <a:off x="210677" y="260078"/>
            <a:ext cx="6489700" cy="1260000"/>
          </a:xfrm>
          <a:prstGeom prst="rect">
            <a:avLst/>
          </a:prstGeom>
          <a:noFill/>
          <a:ln w="57150" cmpd="sng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t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tabLst>
                <a:tab pos="85725" algn="l"/>
              </a:tabLst>
            </a:pP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0" name="正方形/長方形 19"/>
          <p:cNvSpPr/>
          <p:nvPr/>
        </p:nvSpPr>
        <p:spPr>
          <a:xfrm>
            <a:off x="333375" y="641664"/>
            <a:ext cx="6524625" cy="45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tabLst>
                <a:tab pos="85725" algn="l"/>
              </a:tabLst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関市高齢者等見守りシール </a:t>
            </a:r>
            <a:r>
              <a:rPr lang="ja-JP" altLang="en-US" sz="2100" dirty="0" smtClean="0">
                <a:latin typeface="HGP創英角ｺﾞｼｯｸUB" pitchFamily="50" charset="-128"/>
                <a:ea typeface="HGP創英角ｺﾞｼｯｸUB" pitchFamily="50" charset="-128"/>
              </a:rPr>
              <a:t>交付事業</a:t>
            </a:r>
            <a:endParaRPr lang="ja-JP" altLang="en-US" sz="2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1" name="正方形/長方形 20"/>
          <p:cNvSpPr/>
          <p:nvPr/>
        </p:nvSpPr>
        <p:spPr>
          <a:xfrm>
            <a:off x="353225" y="1092177"/>
            <a:ext cx="4425278" cy="33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85725" algn="l"/>
              </a:tabLst>
            </a:pPr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高齢者の皆さんへ</a:t>
            </a:r>
            <a:r>
              <a:rPr lang="ja-JP" altLang="en-US" sz="16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「見守りシール」</a:t>
            </a:r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を交付</a:t>
            </a:r>
          </a:p>
        </p:txBody>
      </p:sp>
      <p:sp>
        <p:nvSpPr>
          <p:cNvPr id="1112" name="テキスト ボックス 37"/>
          <p:cNvSpPr txBox="1">
            <a:spLocks noChangeArrowheads="1"/>
          </p:cNvSpPr>
          <p:nvPr/>
        </p:nvSpPr>
        <p:spPr>
          <a:xfrm>
            <a:off x="160133" y="3463229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「見守りシール」　の概要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3" name="Rectangle 4"/>
          <p:cNvSpPr>
            <a:spLocks noChangeArrowheads="1"/>
          </p:cNvSpPr>
          <p:nvPr/>
        </p:nvSpPr>
        <p:spPr>
          <a:xfrm>
            <a:off x="143618" y="1745225"/>
            <a:ext cx="6489701" cy="147551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ts val="1600"/>
              </a:lnSpc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関市は、市内在住の65歳以上で、認知症等により行方不明になる可能性がある人を対象に 「見守りシール」を  </a:t>
            </a:r>
            <a:r>
              <a:rPr lang="ja-JP" alt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無料で交付します。</a:t>
            </a:r>
            <a:endParaRPr lang="en-US" altLang="ja-JP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16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/>
                <a:ea typeface="Meiryo UI"/>
              </a:rPr>
              <a:t>また</a:t>
            </a:r>
            <a:r>
              <a:rPr lang="ja-JP" altLang="en-US" sz="1200" dirty="0">
                <a:latin typeface="Meiryo UI"/>
                <a:ea typeface="Meiryo UI"/>
              </a:rPr>
              <a:t>、見守りシール交付対象の方に、関市が加入する</a:t>
            </a:r>
            <a:r>
              <a:rPr lang="ja-JP" alt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賠償</a:t>
            </a:r>
            <a:r>
              <a:rPr lang="ja-JP" alt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責任</a:t>
            </a:r>
            <a:r>
              <a:rPr lang="ja-JP" alt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補償</a:t>
            </a:r>
            <a:r>
              <a:rPr lang="ja-JP" alt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制度</a:t>
            </a:r>
            <a:r>
              <a:rPr lang="ja-JP" alt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/>
                <a:ea typeface="Meiryo UI"/>
              </a:rPr>
              <a:t>に登録</a:t>
            </a:r>
            <a:r>
              <a:rPr lang="ja-JP" altLang="en-US" sz="1200" dirty="0">
                <a:latin typeface="Meiryo UI"/>
                <a:ea typeface="Meiryo UI"/>
              </a:rPr>
              <a:t>して</a:t>
            </a:r>
            <a:r>
              <a:rPr lang="ja-JP" altLang="en-US" sz="1200" dirty="0" smtClean="0">
                <a:latin typeface="Meiryo UI"/>
                <a:ea typeface="Meiryo UI"/>
              </a:rPr>
              <a:t>いただけます。</a:t>
            </a:r>
            <a:endPara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latin typeface="Meiryo UI"/>
                <a:ea typeface="Meiryo UI"/>
              </a:rPr>
              <a:t>　高齢化が進み、認知症の方がますます増えていくことが予想されますが、「見守りシール」によって、認知症等で行方がわからなくなった方を早期に発見、保護をすることができます。</a:t>
            </a: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Meiryo UI"/>
                <a:ea typeface="Meiryo UI"/>
              </a:rPr>
              <a:t>　</a:t>
            </a:r>
            <a:r>
              <a:rPr lang="ja-JP" altLang="en-US" sz="1200" dirty="0" smtClean="0">
                <a:latin typeface="Meiryo UI"/>
                <a:ea typeface="Meiryo UI"/>
              </a:rPr>
              <a:t>「</a:t>
            </a:r>
            <a:r>
              <a:rPr lang="ja-JP" altLang="en-US" sz="1200" dirty="0">
                <a:latin typeface="Meiryo UI"/>
                <a:ea typeface="Meiryo UI"/>
              </a:rPr>
              <a:t>見守りシール」を活用して、見守り・声掛けがしやすい、誰もが安心して暮らせる地域を目指します</a:t>
            </a:r>
            <a:r>
              <a:rPr lang="ja-JP" altLang="en-US" sz="1200" dirty="0" smtClean="0">
                <a:latin typeface="Meiryo UI"/>
                <a:ea typeface="Meiryo UI"/>
              </a:rPr>
              <a:t>。</a:t>
            </a:r>
            <a:endParaRPr lang="ja-JP" altLang="en-US" sz="1200" dirty="0">
              <a:latin typeface="Meiryo UI"/>
              <a:ea typeface="Meiryo UI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1200" dirty="0" smtClean="0">
              <a:latin typeface="Meiryo UI"/>
              <a:ea typeface="Meiryo UI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200" dirty="0" smtClean="0"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114" name="フッター プレースホルダ 19"/>
          <p:cNvSpPr>
            <a:spLocks noGrp="1"/>
          </p:cNvSpPr>
          <p:nvPr>
            <p:ph type="ftr" sz="quarter" idx="11"/>
          </p:nvPr>
        </p:nvSpPr>
        <p:spPr>
          <a:xfrm>
            <a:off x="2271713" y="9514772"/>
            <a:ext cx="2314575" cy="527403"/>
          </a:xfrm>
        </p:spPr>
        <p:txBody>
          <a:bodyPr/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15" name="Rectangle 4"/>
          <p:cNvSpPr>
            <a:spLocks noChangeArrowheads="1"/>
          </p:cNvSpPr>
          <p:nvPr/>
        </p:nvSpPr>
        <p:spPr>
          <a:xfrm>
            <a:off x="161819" y="6182074"/>
            <a:ext cx="6475720" cy="118441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>
              <a:lnSpc>
                <a:spcPts val="1500"/>
              </a:lnSpc>
            </a:pPr>
            <a:r>
              <a:rPr lang="ja-JP" altLang="en-US" sz="1100" dirty="0" smtClean="0">
                <a:latin typeface="Meiryo UI"/>
                <a:ea typeface="Meiryo UI"/>
              </a:rPr>
              <a:t>①本人</a:t>
            </a:r>
            <a:r>
              <a:rPr lang="ja-JP" altLang="en-US" sz="1100" dirty="0">
                <a:latin typeface="Meiryo UI"/>
                <a:ea typeface="Meiryo UI"/>
              </a:rPr>
              <a:t>または家族が申請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Meiryo UI"/>
                <a:ea typeface="Meiryo UI"/>
              </a:rPr>
              <a:t>②シールの交付、情報シートの登録（メールアドレスの登録）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Meiryo UI"/>
                <a:ea typeface="Meiryo UI"/>
              </a:rPr>
              <a:t>③シールを洋服や靴などの持ちものに貼る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Meiryo UI"/>
                <a:ea typeface="Meiryo UI"/>
              </a:rPr>
              <a:t>④行方不明になった際、声をかけた人がシールについているQRコードをカメラつき携帯電話で読み取ると、登録されている人のニックネームや対応時の注意点が表示されます。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Meiryo UI"/>
                <a:ea typeface="Meiryo UI"/>
              </a:rPr>
              <a:t>⑤QRコードが読み取られると、ご家族にメールが届きます。</a:t>
            </a:r>
            <a:r>
              <a:rPr lang="ja-JP" altLang="en-US" sz="1200" dirty="0">
                <a:latin typeface="Meiryo UI"/>
                <a:ea typeface="Meiryo UI"/>
              </a:rPr>
              <a:t> </a:t>
            </a:r>
            <a:endParaRPr sz="1200" dirty="0">
              <a:latin typeface="Meiryo UI"/>
              <a:ea typeface="Meiryo UI"/>
            </a:endParaRPr>
          </a:p>
          <a:p>
            <a:pPr algn="just">
              <a:lnSpc>
                <a:spcPts val="1500"/>
              </a:lnSpc>
            </a:pP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6" name="正方形/長方形 24"/>
          <p:cNvSpPr/>
          <p:nvPr/>
        </p:nvSpPr>
        <p:spPr>
          <a:xfrm>
            <a:off x="347243" y="338553"/>
            <a:ext cx="5463850" cy="33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85725" algn="l"/>
              </a:tabLst>
            </a:pPr>
            <a:r>
              <a:rPr lang="ja-JP" altLang="en-US" sz="16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～誰もが安心して暮らせるまちへ～</a:t>
            </a:r>
            <a:endParaRPr lang="en-US" altLang="ja-JP" sz="1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117" name="Rectangle 25"/>
          <p:cNvSpPr>
            <a:spLocks noChangeArrowheads="1"/>
          </p:cNvSpPr>
          <p:nvPr/>
        </p:nvSpPr>
        <p:spPr>
          <a:xfrm>
            <a:off x="189963" y="3792761"/>
            <a:ext cx="6475720" cy="17153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 smtClean="0">
                <a:latin typeface="Meiryo UI"/>
                <a:ea typeface="Meiryo UI"/>
                <a:cs typeface="Meiryo UI" panose="020B0604030504040204" pitchFamily="50" charset="-128"/>
              </a:rPr>
              <a:t>　「見守りシール」は、耐洗シール（30枚)と蓄光シール(10枚)のセットで、衣類をはじめ、杖や靴などに貼り付けて使用します。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 smtClean="0">
                <a:latin typeface="Meiryo UI"/>
                <a:ea typeface="Meiryo UI"/>
                <a:cs typeface="Meiryo UI" panose="020B0604030504040204" pitchFamily="50" charset="-128"/>
              </a:rPr>
              <a:t>　「見守りシール」につけられているQRコードを読み取ると、登録されている人のニックネームや対応時の注意点が表示され、ご家族にはメールが届きます。</a:t>
            </a:r>
            <a:r>
              <a:rPr lang="ja-JP" altLang="en-US" sz="1100">
                <a:latin typeface="Meiryo UI"/>
                <a:ea typeface="Meiryo UI"/>
              </a:rPr>
              <a:t>　</a:t>
            </a:r>
            <a:endParaRPr lang="ja-JP" altLang="en-US" sz="1100" dirty="0" smtClean="0"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1118" name="図 26" descr="Z:\地域包括支援センター\認知症施策\どこシル伝言板○\企業より参考様式\記者発表向けラベルシール\関市_ラベルシール_QR流れの動画ロング1905_紺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9" y="4682630"/>
            <a:ext cx="2003414" cy="82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図 29"/>
          <p:cNvPicPr>
            <a:picLocks noChangeAspect="1"/>
          </p:cNvPicPr>
          <p:nvPr/>
        </p:nvPicPr>
        <p:blipFill>
          <a:blip r:embed="rId4"/>
          <a:srcRect l="1646" t="2927" r="1978" b="1950"/>
          <a:stretch>
            <a:fillRect/>
          </a:stretch>
        </p:blipFill>
        <p:spPr>
          <a:xfrm>
            <a:off x="3290926" y="4520755"/>
            <a:ext cx="2994857" cy="998623"/>
          </a:xfrm>
          <a:prstGeom prst="rect">
            <a:avLst/>
          </a:prstGeom>
        </p:spPr>
      </p:pic>
      <p:sp>
        <p:nvSpPr>
          <p:cNvPr id="1120" name="正方形/長方形 30"/>
          <p:cNvSpPr/>
          <p:nvPr/>
        </p:nvSpPr>
        <p:spPr>
          <a:xfrm>
            <a:off x="995878" y="5497581"/>
            <a:ext cx="1686957" cy="25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85725" algn="l"/>
              </a:tabLst>
            </a:pPr>
            <a:r>
              <a:rPr lang="ja-JP" altLang="en-US" sz="1050" dirty="0">
                <a:latin typeface="Meiryo UI"/>
                <a:ea typeface="Meiryo UI"/>
              </a:rPr>
              <a:t>シール見本</a:t>
            </a:r>
            <a:endParaRPr lang="en-US" altLang="ja-JP" sz="1200" dirty="0">
              <a:latin typeface="Meiryo UI"/>
              <a:ea typeface="Meiryo UI"/>
            </a:endParaRPr>
          </a:p>
        </p:txBody>
      </p:sp>
      <p:sp>
        <p:nvSpPr>
          <p:cNvPr id="1121" name="テキスト ボックス 31"/>
          <p:cNvSpPr txBox="1">
            <a:spLocks noChangeArrowheads="1"/>
          </p:cNvSpPr>
          <p:nvPr/>
        </p:nvSpPr>
        <p:spPr>
          <a:xfrm>
            <a:off x="149640" y="5848375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「見守りシール」　の利用手順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22" name="Picture 32"/>
          <p:cNvPicPr>
            <a:picLocks noChangeAspect="1"/>
          </p:cNvPicPr>
          <p:nvPr/>
        </p:nvPicPr>
        <p:blipFill>
          <a:blip r:embed="rId5"/>
          <a:srcRect l="8350" b="49147"/>
          <a:stretch>
            <a:fillRect/>
          </a:stretch>
        </p:blipFill>
        <p:spPr>
          <a:xfrm>
            <a:off x="347243" y="7528743"/>
            <a:ext cx="6104873" cy="21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テキスト ボックス 75"/>
          <p:cNvSpPr txBox="1">
            <a:spLocks noChangeArrowheads="1"/>
          </p:cNvSpPr>
          <p:nvPr/>
        </p:nvSpPr>
        <p:spPr>
          <a:xfrm>
            <a:off x="149640" y="440445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「見守りシール」　の特徴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9" name="テキスト ボックス 76"/>
          <p:cNvSpPr txBox="1">
            <a:spLocks noChangeArrowheads="1"/>
          </p:cNvSpPr>
          <p:nvPr/>
        </p:nvSpPr>
        <p:spPr>
          <a:xfrm>
            <a:off x="175171" y="7568168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住民のみなさまには見守りの協力をお願いします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30" name="Picture 77"/>
          <p:cNvPicPr>
            <a:picLocks noChangeAspect="1"/>
          </p:cNvPicPr>
          <p:nvPr/>
        </p:nvPicPr>
        <p:blipFill>
          <a:blip r:embed="rId2"/>
          <a:srcRect t="49252"/>
          <a:stretch>
            <a:fillRect/>
          </a:stretch>
        </p:blipFill>
        <p:spPr>
          <a:xfrm>
            <a:off x="102254" y="968896"/>
            <a:ext cx="6660499" cy="2028176"/>
          </a:xfrm>
          <a:prstGeom prst="rect">
            <a:avLst/>
          </a:prstGeom>
        </p:spPr>
      </p:pic>
      <p:sp>
        <p:nvSpPr>
          <p:cNvPr id="1131" name="Rectangle 78"/>
          <p:cNvSpPr>
            <a:spLocks noChangeArrowheads="1"/>
          </p:cNvSpPr>
          <p:nvPr/>
        </p:nvSpPr>
        <p:spPr>
          <a:xfrm>
            <a:off x="3084461" y="776081"/>
            <a:ext cx="3749727" cy="3454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/>
            <a:r>
              <a:rPr lang="ja-JP" altLang="en-US" sz="1100" dirty="0" smtClean="0">
                <a:latin typeface="Meiryo UI"/>
                <a:ea typeface="Meiryo UI"/>
                <a:cs typeface="Meiryo UI" panose="020B0604030504040204" pitchFamily="50" charset="-128"/>
              </a:rPr>
              <a:t>※　耐洗シール（30枚)と蓄光シール(10枚)セットを無料配布</a:t>
            </a:r>
          </a:p>
        </p:txBody>
      </p:sp>
      <p:sp>
        <p:nvSpPr>
          <p:cNvPr id="1132" name="Rectangle 79"/>
          <p:cNvSpPr>
            <a:spLocks noChangeArrowheads="1"/>
          </p:cNvSpPr>
          <p:nvPr/>
        </p:nvSpPr>
        <p:spPr>
          <a:xfrm>
            <a:off x="195612" y="7930494"/>
            <a:ext cx="6475720" cy="13914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Meiryo UI"/>
                <a:ea typeface="Meiryo UI"/>
              </a:rPr>
              <a:t>「大丈夫かな」と思う高齢者の方を見かけたら・・・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 smtClean="0">
                <a:latin typeface="Meiryo UI"/>
                <a:ea typeface="Meiryo UI"/>
              </a:rPr>
              <a:t>①</a:t>
            </a:r>
            <a:r>
              <a:rPr lang="ja-JP" altLang="en-US" sz="1100" b="1" dirty="0">
                <a:latin typeface="Meiryo UI"/>
                <a:ea typeface="Meiryo UI"/>
              </a:rPr>
              <a:t>ご本人の正面から優しく声をかける </a:t>
            </a:r>
            <a:endParaRPr sz="1100" b="1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latin typeface="Meiryo UI"/>
                <a:ea typeface="Meiryo UI"/>
              </a:rPr>
              <a:t>②「見守りシール」をつけていればカメラ付き携帯電話でQRコードを読み取る </a:t>
            </a:r>
            <a:endParaRPr sz="1100" b="1" dirty="0">
              <a:latin typeface="Meiryo UI"/>
              <a:ea typeface="Meiryo UI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latin typeface="Meiryo UI"/>
                <a:ea typeface="Meiryo UI"/>
              </a:rPr>
              <a:t>③表示されたご本人情報を確認する </a:t>
            </a:r>
            <a:endParaRPr sz="1100" b="1" dirty="0">
              <a:latin typeface="Meiryo UI"/>
              <a:ea typeface="Meiryo UI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latin typeface="Meiryo UI"/>
                <a:ea typeface="Meiryo UI"/>
              </a:rPr>
              <a:t>④伝言板に現在地などのメッセージを入力し</a:t>
            </a:r>
            <a:r>
              <a:rPr lang="ja-JP" altLang="en-US" sz="1100" b="1" dirty="0" smtClean="0">
                <a:latin typeface="Meiryo UI"/>
                <a:ea typeface="Meiryo UI"/>
              </a:rPr>
              <a:t>、送信する</a:t>
            </a:r>
            <a:endParaRPr lang="en-US" altLang="ja-JP" sz="1100" b="1" dirty="0" smtClean="0">
              <a:latin typeface="Meiryo UI"/>
              <a:ea typeface="Meiryo UI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 smtClean="0">
                <a:latin typeface="Meiryo UI"/>
                <a:ea typeface="Meiryo UI"/>
              </a:rPr>
              <a:t>（高齢者の方の様子が心配な場合はすぐに警察に通報しましょう）</a:t>
            </a:r>
            <a:endParaRPr sz="1100" b="1" dirty="0">
              <a:latin typeface="Meiryo UI"/>
              <a:ea typeface="Meiryo UI"/>
            </a:endParaRP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latin typeface="Meiryo UI"/>
                <a:ea typeface="Meiryo UI"/>
              </a:rPr>
              <a:t> 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 smtClean="0">
                <a:latin typeface="Meiryo UI"/>
                <a:ea typeface="Meiryo UI"/>
              </a:rPr>
              <a:t>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Meiryo UI"/>
                <a:ea typeface="Meiryo UI"/>
              </a:rPr>
              <a:t> </a:t>
            </a:r>
            <a:endParaRPr sz="1100" dirty="0">
              <a:latin typeface="Meiryo UI"/>
              <a:ea typeface="Meiryo UI"/>
            </a:endParaRPr>
          </a:p>
          <a:p>
            <a:pPr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100" dirty="0"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133" name="テキスト ボックス 80"/>
          <p:cNvSpPr txBox="1">
            <a:spLocks noChangeArrowheads="1"/>
          </p:cNvSpPr>
          <p:nvPr/>
        </p:nvSpPr>
        <p:spPr>
          <a:xfrm>
            <a:off x="183282" y="6021458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期待される効果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4" name="Rectangle 82"/>
          <p:cNvSpPr>
            <a:spLocks noChangeArrowheads="1"/>
          </p:cNvSpPr>
          <p:nvPr/>
        </p:nvSpPr>
        <p:spPr>
          <a:xfrm>
            <a:off x="207606" y="6396163"/>
            <a:ext cx="6475720" cy="22719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>
              <a:lnSpc>
                <a:spcPts val="1700"/>
              </a:lnSpc>
            </a:pPr>
            <a:r>
              <a:rPr lang="ja-JP" altLang="en-US" sz="1100" b="1" dirty="0">
                <a:latin typeface="Meiryo UI"/>
                <a:ea typeface="Meiryo UI"/>
              </a:rPr>
              <a:t>◇高齢者の安心、安全の確保</a:t>
            </a:r>
            <a:r>
              <a:rPr lang="ja-JP" altLang="en-US" sz="1100" dirty="0">
                <a:latin typeface="Meiryo UI"/>
                <a:ea typeface="Meiryo UI"/>
              </a:rPr>
              <a:t>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r>
              <a:rPr lang="ja-JP" altLang="en-US" sz="1100" dirty="0">
                <a:latin typeface="Meiryo UI"/>
                <a:ea typeface="Meiryo UI"/>
              </a:rPr>
              <a:t>・行方不明になった高齢者を早期に発見・保護ができる。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r>
              <a:rPr lang="ja-JP" altLang="en-US" sz="1100" dirty="0">
                <a:latin typeface="Meiryo UI"/>
                <a:ea typeface="Meiryo UI"/>
              </a:rPr>
              <a:t>・保護者と直接メールを用いてやりとりができるため、早期に保護ができる。 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r>
              <a:rPr lang="ja-JP" altLang="en-US" sz="1100" dirty="0">
                <a:latin typeface="Meiryo UI"/>
                <a:ea typeface="Meiryo UI"/>
              </a:rPr>
              <a:t>・高齢者の特徴や既往歴・健康上の注意点等が表示されるため、保護時に気をつけることがわかる</a:t>
            </a:r>
            <a:r>
              <a:rPr lang="ja-JP" altLang="en-US" sz="1100" dirty="0" smtClean="0">
                <a:latin typeface="Meiryo UI"/>
                <a:ea typeface="Meiryo UI"/>
              </a:rPr>
              <a:t>。</a:t>
            </a:r>
            <a:endParaRPr lang="ja-JP" altLang="en-US"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altLang="ja-JP" sz="1100" b="1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altLang="ja-JP" sz="1100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sz="1100" dirty="0">
              <a:latin typeface="Meiryo UI"/>
              <a:ea typeface="Meiryo UI"/>
            </a:endParaRPr>
          </a:p>
          <a:p>
            <a:pPr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100" dirty="0"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135" name="テキスト ボックス 83"/>
          <p:cNvSpPr txBox="1"/>
          <p:nvPr/>
        </p:nvSpPr>
        <p:spPr>
          <a:xfrm>
            <a:off x="729798" y="9472689"/>
            <a:ext cx="5285600" cy="360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9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〈</a:t>
            </a:r>
            <a:r>
              <a:rPr kumimoji="1" lang="ja-JP" altLang="en-US" sz="9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お問い合わせ先</a:t>
            </a:r>
            <a:r>
              <a:rPr kumimoji="1" lang="en-US" altLang="ja-JP" sz="9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〉</a:t>
            </a:r>
          </a:p>
          <a:p>
            <a:pPr algn="ct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関市健康福祉部高齢福祉課　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／</a:t>
            </a:r>
            <a:r>
              <a:rPr kumimoji="1"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TEL</a:t>
            </a:r>
            <a:r>
              <a:rPr kumimoji="1"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kumimoji="1"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0575-23-9007</a:t>
            </a:r>
            <a:endParaRPr kumimoji="1" lang="en-US" altLang="ja-JP" sz="900" dirty="0">
              <a:latin typeface="Meiryo UI"/>
              <a:ea typeface="Meiryo UI"/>
              <a:cs typeface="Meiryo UI" pitchFamily="50" charset="-128"/>
            </a:endParaRPr>
          </a:p>
        </p:txBody>
      </p:sp>
      <p:sp>
        <p:nvSpPr>
          <p:cNvPr id="10" name="テキスト ボックス 80"/>
          <p:cNvSpPr txBox="1">
            <a:spLocks noChangeArrowheads="1"/>
          </p:cNvSpPr>
          <p:nvPr/>
        </p:nvSpPr>
        <p:spPr>
          <a:xfrm>
            <a:off x="193674" y="4421402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申請に必要なもの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Rectangle 82"/>
          <p:cNvSpPr>
            <a:spLocks noChangeArrowheads="1"/>
          </p:cNvSpPr>
          <p:nvPr/>
        </p:nvSpPr>
        <p:spPr>
          <a:xfrm>
            <a:off x="207606" y="4802928"/>
            <a:ext cx="6357851" cy="102390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>
              <a:lnSpc>
                <a:spcPts val="1700"/>
              </a:lnSpc>
            </a:pPr>
            <a:r>
              <a:rPr lang="ja-JP" altLang="en-US" sz="1100" b="1" dirty="0" smtClean="0">
                <a:latin typeface="Meiryo UI"/>
                <a:ea typeface="Meiryo UI"/>
              </a:rPr>
              <a:t>・</a:t>
            </a:r>
            <a:r>
              <a:rPr lang="ja-JP" altLang="en-US" sz="1100" dirty="0" smtClean="0">
                <a:latin typeface="Meiryo UI"/>
                <a:ea typeface="Meiryo UI"/>
              </a:rPr>
              <a:t>申請される方の印鑑</a:t>
            </a:r>
            <a:endParaRPr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r>
              <a:rPr lang="ja-JP" altLang="en-US" sz="1100" dirty="0" smtClean="0">
                <a:latin typeface="Meiryo UI"/>
                <a:ea typeface="Meiryo UI"/>
              </a:rPr>
              <a:t>・</a:t>
            </a:r>
            <a:r>
              <a:rPr lang="en-US" altLang="ja-JP" sz="1100" dirty="0" smtClean="0">
                <a:latin typeface="Meiryo UI"/>
                <a:ea typeface="Meiryo UI"/>
              </a:rPr>
              <a:t>QR</a:t>
            </a:r>
            <a:r>
              <a:rPr lang="ja-JP" altLang="en-US" sz="1100" dirty="0" smtClean="0">
                <a:latin typeface="Meiryo UI"/>
                <a:ea typeface="Meiryo UI"/>
              </a:rPr>
              <a:t>コードが読み取れるスマートフォンまたはカメラ付き携帯電話</a:t>
            </a:r>
            <a:endParaRPr lang="en-US" altLang="ja-JP" sz="1100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r>
              <a:rPr lang="ja-JP" altLang="en-US" sz="1100" dirty="0" smtClean="0">
                <a:latin typeface="Meiryo UI"/>
                <a:ea typeface="Meiryo UI"/>
              </a:rPr>
              <a:t>・登録するメールアドレス（３件まで登録ができます）</a:t>
            </a:r>
            <a:endParaRPr lang="en-US" altLang="ja-JP" sz="1100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r>
              <a:rPr lang="en-US" altLang="ja-JP" sz="1100" dirty="0" smtClean="0">
                <a:latin typeface="Meiryo UI"/>
                <a:ea typeface="Meiryo UI"/>
              </a:rPr>
              <a:t>※</a:t>
            </a:r>
            <a:r>
              <a:rPr lang="ja-JP" altLang="en-US" sz="1100" dirty="0" smtClean="0">
                <a:latin typeface="Meiryo UI"/>
                <a:ea typeface="Meiryo UI"/>
              </a:rPr>
              <a:t>迷惑メール対策をしている場合は、</a:t>
            </a:r>
            <a:r>
              <a:rPr lang="en-US" altLang="ja-JP" sz="1100" dirty="0" smtClean="0">
                <a:latin typeface="Meiryo UI"/>
                <a:ea typeface="Meiryo UI"/>
                <a:hlinkClick r:id="rId3"/>
              </a:rPr>
              <a:t>info@-d.jp</a:t>
            </a:r>
            <a:r>
              <a:rPr lang="ja-JP" altLang="en-US" sz="1100" dirty="0" smtClean="0">
                <a:latin typeface="Meiryo UI"/>
                <a:ea typeface="Meiryo UI"/>
              </a:rPr>
              <a:t>からのメールが受信できるようにしてください。（ドメイン解除）</a:t>
            </a:r>
            <a:endParaRPr lang="ja-JP" altLang="en-US"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altLang="ja-JP" sz="1100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altLang="ja-JP" sz="1100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sz="1100" dirty="0">
              <a:latin typeface="Meiryo UI"/>
              <a:ea typeface="Meiryo UI"/>
            </a:endParaRPr>
          </a:p>
          <a:p>
            <a:pPr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100" dirty="0"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2" name="テキスト ボックス 80"/>
          <p:cNvSpPr txBox="1">
            <a:spLocks noChangeArrowheads="1"/>
          </p:cNvSpPr>
          <p:nvPr/>
        </p:nvSpPr>
        <p:spPr>
          <a:xfrm>
            <a:off x="193674" y="3309344"/>
            <a:ext cx="6477658" cy="27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賠償責任保証制度について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>
          <a:xfrm>
            <a:off x="193674" y="3690266"/>
            <a:ext cx="6357851" cy="6341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>
              <a:lnSpc>
                <a:spcPts val="1700"/>
              </a:lnSpc>
            </a:pPr>
            <a:r>
              <a:rPr lang="ja-JP" altLang="en-US" sz="1100" dirty="0" smtClean="0">
                <a:latin typeface="Meiryo UI"/>
                <a:ea typeface="Meiryo UI"/>
              </a:rPr>
              <a:t>日常</a:t>
            </a:r>
            <a:r>
              <a:rPr lang="ja-JP" altLang="en-US" sz="1100" dirty="0" smtClean="0">
                <a:latin typeface="Meiryo UI"/>
                <a:ea typeface="Meiryo UI"/>
              </a:rPr>
              <a:t>の偶然の事故</a:t>
            </a:r>
            <a:r>
              <a:rPr lang="ja-JP" altLang="en-US" sz="1100" dirty="0" smtClean="0">
                <a:latin typeface="Meiryo UI"/>
                <a:ea typeface="Meiryo UI"/>
              </a:rPr>
              <a:t>により第３者の身体および財物に損害を与え、</a:t>
            </a:r>
            <a:r>
              <a:rPr lang="ja-JP" altLang="en-US" sz="1100" dirty="0" smtClean="0">
                <a:latin typeface="Meiryo UI"/>
                <a:ea typeface="Meiryo UI"/>
              </a:rPr>
              <a:t>法律上の賠償責任を負った場合に、１億円を</a:t>
            </a:r>
            <a:r>
              <a:rPr lang="ja-JP" altLang="en-US" sz="1100" dirty="0" smtClean="0">
                <a:latin typeface="Meiryo UI"/>
                <a:ea typeface="Meiryo UI"/>
              </a:rPr>
              <a:t>限度に保証します。見守りシール対象の方は、自己負担無しで</a:t>
            </a:r>
            <a:r>
              <a:rPr lang="ja-JP" altLang="en-US" sz="1100" dirty="0">
                <a:latin typeface="Meiryo UI"/>
                <a:ea typeface="Meiryo UI"/>
              </a:rPr>
              <a:t>利用</a:t>
            </a:r>
            <a:r>
              <a:rPr lang="ja-JP" altLang="en-US" sz="1100" dirty="0" smtClean="0">
                <a:latin typeface="Meiryo UI"/>
                <a:ea typeface="Meiryo UI"/>
              </a:rPr>
              <a:t>することができます。</a:t>
            </a:r>
            <a:endParaRPr lang="ja-JP" altLang="en-US" sz="1100" dirty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altLang="ja-JP" sz="1100" b="1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altLang="ja-JP" sz="1100" dirty="0" smtClean="0">
              <a:latin typeface="Meiryo UI"/>
              <a:ea typeface="Meiryo UI"/>
            </a:endParaRPr>
          </a:p>
          <a:p>
            <a:pPr>
              <a:lnSpc>
                <a:spcPts val="1700"/>
              </a:lnSpc>
            </a:pPr>
            <a:endParaRPr lang="en-US" sz="1100" dirty="0">
              <a:latin typeface="Meiryo UI"/>
              <a:ea typeface="Meiryo UI"/>
            </a:endParaRPr>
          </a:p>
          <a:p>
            <a:pPr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ja-JP" altLang="en-US" sz="1100" dirty="0">
              <a:latin typeface="Meiryo UI"/>
              <a:ea typeface="Meiryo UI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rgbClr val="C00000"/>
        </a:solidFill>
        <a:ln w="15875">
          <a:solidFill>
            <a:srgbClr val="C00000"/>
          </a:solidFill>
        </a:ln>
      </a:spPr>
      <a:bodyPr vertOverflow="overflow" horzOverflow="overflow" wrap="square">
        <a:spAutoFit/>
      </a:bodyPr>
      <a:lstStyle>
        <a:defPPr>
          <a:spcBef>
            <a:spcPts val="0"/>
          </a:spcBef>
          <a:tabLst>
            <a:tab pos="85725" algn="l"/>
          </a:tabLst>
          <a:defRPr sz="1200" dirty="0" smtClean="0">
            <a:solidFill>
              <a:schemeClr val="bg1"/>
            </a:solidFill>
            <a:latin typeface="HGP創英角ｺﾞｼｯｸUB"/>
            <a:ea typeface="HGP創英角ｺﾞｼｯｸUB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410</Words>
  <Application>Microsoft Office PowerPoint</Application>
  <PresentationFormat>A4 210 x 297 mm</PresentationFormat>
  <Paragraphs>52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HGP明朝E</vt:lpstr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南本 有紀</dc:creator>
  <cp:lastModifiedBy>千葉　さとみ</cp:lastModifiedBy>
  <cp:revision>107</cp:revision>
  <cp:lastPrinted>2020-06-25T06:54:21Z</cp:lastPrinted>
  <dcterms:modified xsi:type="dcterms:W3CDTF">2021-01-28T10:34:08Z</dcterms:modified>
</cp:coreProperties>
</file>