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3"/>
  </p:notesMasterIdLst>
  <p:sldIdLst>
    <p:sldId id="256" r:id="rId2"/>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7" userDrawn="1">
          <p15:clr>
            <a:srgbClr val="A4A3A4"/>
          </p15:clr>
        </p15:guide>
        <p15:guide id="2" pos="238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FFE2A9"/>
    <a:srgbClr val="FF4D00"/>
    <a:srgbClr val="FFFFCC"/>
    <a:srgbClr val="FFEFE9"/>
    <a:srgbClr val="FEC200"/>
    <a:srgbClr val="FFF0C1"/>
    <a:srgbClr val="E8E8E8"/>
    <a:srgbClr val="FFCC66"/>
    <a:srgbClr val="FFE3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119" autoAdjust="0"/>
    <p:restoredTop sz="96115" autoAdjust="0"/>
  </p:normalViewPr>
  <p:slideViewPr>
    <p:cSldViewPr snapToGrid="0">
      <p:cViewPr>
        <p:scale>
          <a:sx n="90" d="100"/>
          <a:sy n="90" d="100"/>
        </p:scale>
        <p:origin x="2588" y="124"/>
      </p:cViewPr>
      <p:guideLst>
        <p:guide orient="horz" pos="3367"/>
        <p:guide pos="2381"/>
      </p:guideLst>
    </p:cSldViewPr>
  </p:slideViewPr>
  <p:notesTextViewPr>
    <p:cViewPr>
      <p:scale>
        <a:sx n="1" d="1"/>
        <a:sy n="1" d="1"/>
      </p:scale>
      <p:origin x="0" y="0"/>
    </p:cViewPr>
  </p:notesTextViewPr>
  <p:notesViewPr>
    <p:cSldViewPr snapToGrid="0">
      <p:cViewPr varScale="1">
        <p:scale>
          <a:sx n="59" d="100"/>
          <a:sy n="59" d="100"/>
        </p:scale>
        <p:origin x="3307" y="72"/>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239ADC7B-A588-4E90-9AD8-1A405585B6B1}" type="datetimeFigureOut">
              <a:rPr kumimoji="1" lang="ja-JP" altLang="en-US" smtClean="0"/>
              <a:t>2025/11/13</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17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86AB410A-5769-4841-8F81-5E4F82B0FF3F}" type="slidenum">
              <a:rPr kumimoji="1" lang="ja-JP" altLang="en-US" smtClean="0"/>
              <a:t>‹#›</a:t>
            </a:fld>
            <a:endParaRPr kumimoji="1" lang="ja-JP" altLang="en-US"/>
          </a:p>
        </p:txBody>
      </p:sp>
    </p:spTree>
    <p:extLst>
      <p:ext uri="{BB962C8B-B14F-4D97-AF65-F5344CB8AC3E}">
        <p14:creationId xmlns:p14="http://schemas.microsoft.com/office/powerpoint/2010/main" val="40273870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6AB410A-5769-4841-8F81-5E4F82B0FF3F}" type="slidenum">
              <a:rPr kumimoji="1" lang="ja-JP" altLang="en-US" smtClean="0"/>
              <a:t>1</a:t>
            </a:fld>
            <a:endParaRPr kumimoji="1" lang="ja-JP" altLang="en-US"/>
          </a:p>
        </p:txBody>
      </p:sp>
    </p:spTree>
    <p:extLst>
      <p:ext uri="{BB962C8B-B14F-4D97-AF65-F5344CB8AC3E}">
        <p14:creationId xmlns:p14="http://schemas.microsoft.com/office/powerpoint/2010/main" val="2543704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B281E3F-2648-4448-BF6D-ADDEB04DE583}" type="datetimeFigureOut">
              <a:rPr kumimoji="1" lang="ja-JP" altLang="en-US" smtClean="0"/>
              <a:t>2025/11/13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696F13-9680-4BA1-8DD8-124C563349E3}" type="slidenum">
              <a:rPr kumimoji="1" lang="ja-JP" altLang="en-US" smtClean="0"/>
              <a:t>‹#›</a:t>
            </a:fld>
            <a:endParaRPr kumimoji="1" lang="ja-JP" altLang="en-US"/>
          </a:p>
        </p:txBody>
      </p:sp>
    </p:spTree>
    <p:extLst>
      <p:ext uri="{BB962C8B-B14F-4D97-AF65-F5344CB8AC3E}">
        <p14:creationId xmlns:p14="http://schemas.microsoft.com/office/powerpoint/2010/main" val="1528387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281E3F-2648-4448-BF6D-ADDEB04DE583}" type="datetimeFigureOut">
              <a:rPr kumimoji="1" lang="ja-JP" altLang="en-US" smtClean="0"/>
              <a:t>2025/11/13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696F13-9680-4BA1-8DD8-124C563349E3}" type="slidenum">
              <a:rPr kumimoji="1" lang="ja-JP" altLang="en-US" smtClean="0"/>
              <a:t>‹#›</a:t>
            </a:fld>
            <a:endParaRPr kumimoji="1" lang="ja-JP" altLang="en-US"/>
          </a:p>
        </p:txBody>
      </p:sp>
    </p:spTree>
    <p:extLst>
      <p:ext uri="{BB962C8B-B14F-4D97-AF65-F5344CB8AC3E}">
        <p14:creationId xmlns:p14="http://schemas.microsoft.com/office/powerpoint/2010/main" val="981354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281E3F-2648-4448-BF6D-ADDEB04DE583}" type="datetimeFigureOut">
              <a:rPr kumimoji="1" lang="ja-JP" altLang="en-US" smtClean="0"/>
              <a:t>2025/11/13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696F13-9680-4BA1-8DD8-124C563349E3}" type="slidenum">
              <a:rPr kumimoji="1" lang="ja-JP" altLang="en-US" smtClean="0"/>
              <a:t>‹#›</a:t>
            </a:fld>
            <a:endParaRPr kumimoji="1" lang="ja-JP" altLang="en-US"/>
          </a:p>
        </p:txBody>
      </p:sp>
    </p:spTree>
    <p:extLst>
      <p:ext uri="{BB962C8B-B14F-4D97-AF65-F5344CB8AC3E}">
        <p14:creationId xmlns:p14="http://schemas.microsoft.com/office/powerpoint/2010/main" val="3744658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281E3F-2648-4448-BF6D-ADDEB04DE583}" type="datetimeFigureOut">
              <a:rPr kumimoji="1" lang="ja-JP" altLang="en-US" smtClean="0"/>
              <a:t>2025/11/13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696F13-9680-4BA1-8DD8-124C563349E3}" type="slidenum">
              <a:rPr kumimoji="1" lang="ja-JP" altLang="en-US" smtClean="0"/>
              <a:t>‹#›</a:t>
            </a:fld>
            <a:endParaRPr kumimoji="1" lang="ja-JP" altLang="en-US"/>
          </a:p>
        </p:txBody>
      </p:sp>
    </p:spTree>
    <p:extLst>
      <p:ext uri="{BB962C8B-B14F-4D97-AF65-F5344CB8AC3E}">
        <p14:creationId xmlns:p14="http://schemas.microsoft.com/office/powerpoint/2010/main" val="2951397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B281E3F-2648-4448-BF6D-ADDEB04DE583}" type="datetimeFigureOut">
              <a:rPr kumimoji="1" lang="ja-JP" altLang="en-US" smtClean="0"/>
              <a:t>2025/11/13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696F13-9680-4BA1-8DD8-124C563349E3}" type="slidenum">
              <a:rPr kumimoji="1" lang="ja-JP" altLang="en-US" smtClean="0"/>
              <a:t>‹#›</a:t>
            </a:fld>
            <a:endParaRPr kumimoji="1" lang="ja-JP" altLang="en-US"/>
          </a:p>
        </p:txBody>
      </p:sp>
    </p:spTree>
    <p:extLst>
      <p:ext uri="{BB962C8B-B14F-4D97-AF65-F5344CB8AC3E}">
        <p14:creationId xmlns:p14="http://schemas.microsoft.com/office/powerpoint/2010/main" val="480798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B281E3F-2648-4448-BF6D-ADDEB04DE583}" type="datetimeFigureOut">
              <a:rPr kumimoji="1" lang="ja-JP" altLang="en-US" smtClean="0"/>
              <a:t>2025/11/13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696F13-9680-4BA1-8DD8-124C563349E3}" type="slidenum">
              <a:rPr kumimoji="1" lang="ja-JP" altLang="en-US" smtClean="0"/>
              <a:t>‹#›</a:t>
            </a:fld>
            <a:endParaRPr kumimoji="1" lang="ja-JP" altLang="en-US"/>
          </a:p>
        </p:txBody>
      </p:sp>
    </p:spTree>
    <p:extLst>
      <p:ext uri="{BB962C8B-B14F-4D97-AF65-F5344CB8AC3E}">
        <p14:creationId xmlns:p14="http://schemas.microsoft.com/office/powerpoint/2010/main" val="673027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B281E3F-2648-4448-BF6D-ADDEB04DE583}" type="datetimeFigureOut">
              <a:rPr kumimoji="1" lang="ja-JP" altLang="en-US" smtClean="0"/>
              <a:t>2025/11/13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7696F13-9680-4BA1-8DD8-124C563349E3}" type="slidenum">
              <a:rPr kumimoji="1" lang="ja-JP" altLang="en-US" smtClean="0"/>
              <a:t>‹#›</a:t>
            </a:fld>
            <a:endParaRPr kumimoji="1" lang="ja-JP" altLang="en-US"/>
          </a:p>
        </p:txBody>
      </p:sp>
    </p:spTree>
    <p:extLst>
      <p:ext uri="{BB962C8B-B14F-4D97-AF65-F5344CB8AC3E}">
        <p14:creationId xmlns:p14="http://schemas.microsoft.com/office/powerpoint/2010/main" val="1591583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B281E3F-2648-4448-BF6D-ADDEB04DE583}" type="datetimeFigureOut">
              <a:rPr kumimoji="1" lang="ja-JP" altLang="en-US" smtClean="0"/>
              <a:t>2025/11/13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7696F13-9680-4BA1-8DD8-124C563349E3}" type="slidenum">
              <a:rPr kumimoji="1" lang="ja-JP" altLang="en-US" smtClean="0"/>
              <a:t>‹#›</a:t>
            </a:fld>
            <a:endParaRPr kumimoji="1" lang="ja-JP" altLang="en-US"/>
          </a:p>
        </p:txBody>
      </p:sp>
    </p:spTree>
    <p:extLst>
      <p:ext uri="{BB962C8B-B14F-4D97-AF65-F5344CB8AC3E}">
        <p14:creationId xmlns:p14="http://schemas.microsoft.com/office/powerpoint/2010/main" val="3287083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281E3F-2648-4448-BF6D-ADDEB04DE583}" type="datetimeFigureOut">
              <a:rPr kumimoji="1" lang="ja-JP" altLang="en-US" smtClean="0"/>
              <a:t>2025/11/13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7696F13-9680-4BA1-8DD8-124C563349E3}" type="slidenum">
              <a:rPr kumimoji="1" lang="ja-JP" altLang="en-US" smtClean="0"/>
              <a:t>‹#›</a:t>
            </a:fld>
            <a:endParaRPr kumimoji="1" lang="ja-JP" altLang="en-US"/>
          </a:p>
        </p:txBody>
      </p:sp>
    </p:spTree>
    <p:extLst>
      <p:ext uri="{BB962C8B-B14F-4D97-AF65-F5344CB8AC3E}">
        <p14:creationId xmlns:p14="http://schemas.microsoft.com/office/powerpoint/2010/main" val="75958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B281E3F-2648-4448-BF6D-ADDEB04DE583}" type="datetimeFigureOut">
              <a:rPr kumimoji="1" lang="ja-JP" altLang="en-US" smtClean="0"/>
              <a:t>2025/11/13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696F13-9680-4BA1-8DD8-124C563349E3}" type="slidenum">
              <a:rPr kumimoji="1" lang="ja-JP" altLang="en-US" smtClean="0"/>
              <a:t>‹#›</a:t>
            </a:fld>
            <a:endParaRPr kumimoji="1" lang="ja-JP" altLang="en-US"/>
          </a:p>
        </p:txBody>
      </p:sp>
    </p:spTree>
    <p:extLst>
      <p:ext uri="{BB962C8B-B14F-4D97-AF65-F5344CB8AC3E}">
        <p14:creationId xmlns:p14="http://schemas.microsoft.com/office/powerpoint/2010/main" val="2158962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B281E3F-2648-4448-BF6D-ADDEB04DE583}" type="datetimeFigureOut">
              <a:rPr kumimoji="1" lang="ja-JP" altLang="en-US" smtClean="0"/>
              <a:t>2025/11/13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696F13-9680-4BA1-8DD8-124C563349E3}" type="slidenum">
              <a:rPr kumimoji="1" lang="ja-JP" altLang="en-US" smtClean="0"/>
              <a:t>‹#›</a:t>
            </a:fld>
            <a:endParaRPr kumimoji="1" lang="ja-JP" altLang="en-US"/>
          </a:p>
        </p:txBody>
      </p:sp>
    </p:spTree>
    <p:extLst>
      <p:ext uri="{BB962C8B-B14F-4D97-AF65-F5344CB8AC3E}">
        <p14:creationId xmlns:p14="http://schemas.microsoft.com/office/powerpoint/2010/main" val="3961032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9B281E3F-2648-4448-BF6D-ADDEB04DE583}" type="datetimeFigureOut">
              <a:rPr kumimoji="1" lang="ja-JP" altLang="en-US" smtClean="0"/>
              <a:t>2025/11/13</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97696F13-9680-4BA1-8DD8-124C563349E3}" type="slidenum">
              <a:rPr kumimoji="1" lang="ja-JP" altLang="en-US" smtClean="0"/>
              <a:t>‹#›</a:t>
            </a:fld>
            <a:endParaRPr kumimoji="1" lang="ja-JP" altLang="en-US"/>
          </a:p>
        </p:txBody>
      </p:sp>
    </p:spTree>
    <p:extLst>
      <p:ext uri="{BB962C8B-B14F-4D97-AF65-F5344CB8AC3E}">
        <p14:creationId xmlns:p14="http://schemas.microsoft.com/office/powerpoint/2010/main" val="136659287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グループ化 14">
            <a:extLst>
              <a:ext uri="{FF2B5EF4-FFF2-40B4-BE49-F238E27FC236}">
                <a16:creationId xmlns:a16="http://schemas.microsoft.com/office/drawing/2014/main" id="{D4FE2C6B-BC33-903B-E49E-84A0AEBC04C2}"/>
              </a:ext>
            </a:extLst>
          </p:cNvPr>
          <p:cNvGrpSpPr/>
          <p:nvPr/>
        </p:nvGrpSpPr>
        <p:grpSpPr>
          <a:xfrm>
            <a:off x="5893728" y="2505995"/>
            <a:ext cx="1496422" cy="1587808"/>
            <a:chOff x="5794937" y="1165021"/>
            <a:chExt cx="1530145" cy="1815047"/>
          </a:xfrm>
        </p:grpSpPr>
        <p:pic>
          <p:nvPicPr>
            <p:cNvPr id="24" name="図 23">
              <a:extLst>
                <a:ext uri="{FF2B5EF4-FFF2-40B4-BE49-F238E27FC236}">
                  <a16:creationId xmlns:a16="http://schemas.microsoft.com/office/drawing/2014/main" id="{087F6E2B-C18C-93E0-50CC-3B56EF00915C}"/>
                </a:ext>
              </a:extLst>
            </p:cNvPr>
            <p:cNvPicPr>
              <a:picLocks noChangeAspect="1"/>
            </p:cNvPicPr>
            <p:nvPr/>
          </p:nvPicPr>
          <p:blipFill>
            <a:blip r:embed="rId3"/>
            <a:stretch>
              <a:fillRect/>
            </a:stretch>
          </p:blipFill>
          <p:spPr>
            <a:xfrm>
              <a:off x="5906444" y="1165021"/>
              <a:ext cx="1292026" cy="1368000"/>
            </a:xfrm>
            <a:prstGeom prst="rect">
              <a:avLst/>
            </a:prstGeom>
          </p:spPr>
        </p:pic>
        <p:sp>
          <p:nvSpPr>
            <p:cNvPr id="30" name="テキスト ボックス 8">
              <a:extLst>
                <a:ext uri="{FF2B5EF4-FFF2-40B4-BE49-F238E27FC236}">
                  <a16:creationId xmlns:a16="http://schemas.microsoft.com/office/drawing/2014/main" id="{301C2C11-650E-E960-8A4C-A7003909781A}"/>
                </a:ext>
              </a:extLst>
            </p:cNvPr>
            <p:cNvSpPr txBox="1"/>
            <p:nvPr/>
          </p:nvSpPr>
          <p:spPr>
            <a:xfrm>
              <a:off x="6948734" y="2494818"/>
              <a:ext cx="249736" cy="202302"/>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ja-JP" sz="600" dirty="0">
                  <a:effectLst/>
                  <a:ea typeface="游ゴシック" panose="020B0400000000000000" pitchFamily="50" charset="-128"/>
                  <a:cs typeface="Times New Roman" panose="02020603050405020304" pitchFamily="18" charset="0"/>
                </a:rPr>
                <a:t>Ⓡ</a:t>
              </a:r>
              <a:endParaRPr lang="ja-JP" altLang="en-US" sz="600" dirty="0"/>
            </a:p>
          </p:txBody>
        </p:sp>
        <p:sp>
          <p:nvSpPr>
            <p:cNvPr id="31" name="正方形/長方形 30">
              <a:extLst>
                <a:ext uri="{FF2B5EF4-FFF2-40B4-BE49-F238E27FC236}">
                  <a16:creationId xmlns:a16="http://schemas.microsoft.com/office/drawing/2014/main" id="{27C3EDCE-C4FB-41BA-D4C5-815FCC978BA9}"/>
                </a:ext>
              </a:extLst>
            </p:cNvPr>
            <p:cNvSpPr/>
            <p:nvPr/>
          </p:nvSpPr>
          <p:spPr>
            <a:xfrm>
              <a:off x="5794937" y="2576208"/>
              <a:ext cx="1530145" cy="4038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700" dirty="0">
                  <a:solidFill>
                    <a:schemeClr val="tx1"/>
                  </a:solidFill>
                </a:rPr>
                <a:t>パスポート</a:t>
              </a:r>
              <a:endParaRPr kumimoji="1" lang="en-US" altLang="ja-JP" sz="700" dirty="0">
                <a:solidFill>
                  <a:schemeClr val="tx1"/>
                </a:solidFill>
              </a:endParaRPr>
            </a:p>
            <a:p>
              <a:pPr algn="ctr"/>
              <a:r>
                <a:rPr kumimoji="1" lang="ja-JP" altLang="en-US" sz="700" dirty="0">
                  <a:solidFill>
                    <a:schemeClr val="tx1"/>
                  </a:solidFill>
                </a:rPr>
                <a:t>イメージキャラクター</a:t>
              </a:r>
              <a:endParaRPr kumimoji="1" lang="en-US" altLang="ja-JP" sz="700" dirty="0">
                <a:solidFill>
                  <a:schemeClr val="tx1"/>
                </a:solidFill>
              </a:endParaRPr>
            </a:p>
            <a:p>
              <a:pPr algn="ctr"/>
              <a:r>
                <a:rPr kumimoji="1" lang="ja-JP" altLang="en-US" sz="700" dirty="0">
                  <a:solidFill>
                    <a:schemeClr val="tx1"/>
                  </a:solidFill>
                </a:rPr>
                <a:t>パスポくん</a:t>
              </a:r>
            </a:p>
          </p:txBody>
        </p:sp>
      </p:grpSp>
      <p:grpSp>
        <p:nvGrpSpPr>
          <p:cNvPr id="18" name="グループ化 17">
            <a:extLst>
              <a:ext uri="{FF2B5EF4-FFF2-40B4-BE49-F238E27FC236}">
                <a16:creationId xmlns:a16="http://schemas.microsoft.com/office/drawing/2014/main" id="{C29C5E5B-6215-9BF3-E409-ADDE85641BF0}"/>
              </a:ext>
            </a:extLst>
          </p:cNvPr>
          <p:cNvGrpSpPr/>
          <p:nvPr/>
        </p:nvGrpSpPr>
        <p:grpSpPr>
          <a:xfrm>
            <a:off x="3136400" y="6873723"/>
            <a:ext cx="1584626" cy="1830876"/>
            <a:chOff x="3072974" y="7593795"/>
            <a:chExt cx="1584626" cy="1830876"/>
          </a:xfrm>
        </p:grpSpPr>
        <p:sp>
          <p:nvSpPr>
            <p:cNvPr id="22" name="正方形/長方形 21">
              <a:extLst>
                <a:ext uri="{FF2B5EF4-FFF2-40B4-BE49-F238E27FC236}">
                  <a16:creationId xmlns:a16="http://schemas.microsoft.com/office/drawing/2014/main" id="{15569ABF-9A4C-671D-9DB2-A716651A22D5}"/>
                </a:ext>
              </a:extLst>
            </p:cNvPr>
            <p:cNvSpPr/>
            <p:nvPr/>
          </p:nvSpPr>
          <p:spPr>
            <a:xfrm>
              <a:off x="3073600" y="7593795"/>
              <a:ext cx="1584000" cy="1830876"/>
            </a:xfrm>
            <a:prstGeom prst="rect">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A1E9386B-43C8-8CA3-9E0A-6F5C784E4E13}"/>
                </a:ext>
              </a:extLst>
            </p:cNvPr>
            <p:cNvSpPr txBox="1"/>
            <p:nvPr/>
          </p:nvSpPr>
          <p:spPr>
            <a:xfrm>
              <a:off x="3072974" y="7593795"/>
              <a:ext cx="1583999" cy="337453"/>
            </a:xfrm>
            <a:prstGeom prst="rect">
              <a:avLst/>
            </a:prstGeom>
            <a:noFill/>
            <a:ln w="25400">
              <a:solidFill>
                <a:schemeClr val="tx1"/>
              </a:solidFill>
            </a:ln>
          </p:spPr>
          <p:txBody>
            <a:bodyPr wrap="square" rtlCol="0">
              <a:spAutoFit/>
            </a:bodyPr>
            <a:lstStyle/>
            <a:p>
              <a:pPr algn="ctr"/>
              <a:r>
                <a:rPr kumimoji="1" lang="ja-JP" altLang="en-US" sz="1600" b="1" dirty="0">
                  <a:solidFill>
                    <a:srgbClr val="FF0000"/>
                  </a:solidFill>
                </a:rPr>
                <a:t>旅券受領証</a:t>
              </a:r>
            </a:p>
          </p:txBody>
        </p:sp>
        <p:sp>
          <p:nvSpPr>
            <p:cNvPr id="28" name="正方形/長方形 27">
              <a:extLst>
                <a:ext uri="{FF2B5EF4-FFF2-40B4-BE49-F238E27FC236}">
                  <a16:creationId xmlns:a16="http://schemas.microsoft.com/office/drawing/2014/main" id="{E7234DA5-E42B-F9C8-5B6E-365DB28562C2}"/>
                </a:ext>
              </a:extLst>
            </p:cNvPr>
            <p:cNvSpPr/>
            <p:nvPr/>
          </p:nvSpPr>
          <p:spPr>
            <a:xfrm>
              <a:off x="3087180" y="8768001"/>
              <a:ext cx="756722" cy="644570"/>
            </a:xfrm>
            <a:prstGeom prst="rect">
              <a:avLst/>
            </a:prstGeom>
            <a:solidFill>
              <a:srgbClr val="FFFFCC"/>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正方形/長方形 28">
              <a:extLst>
                <a:ext uri="{FF2B5EF4-FFF2-40B4-BE49-F238E27FC236}">
                  <a16:creationId xmlns:a16="http://schemas.microsoft.com/office/drawing/2014/main" id="{A896140E-A0B3-A563-943C-8CE1C85F027B}"/>
                </a:ext>
              </a:extLst>
            </p:cNvPr>
            <p:cNvSpPr/>
            <p:nvPr/>
          </p:nvSpPr>
          <p:spPr>
            <a:xfrm>
              <a:off x="3235652" y="8019097"/>
              <a:ext cx="932477" cy="504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kumimoji="1" lang="ja-JP" altLang="en-US" sz="800" dirty="0">
                  <a:solidFill>
                    <a:schemeClr val="tx1"/>
                  </a:solidFill>
                </a:rPr>
                <a:t>〇〇〇〇〇〇〇</a:t>
              </a:r>
              <a:endParaRPr kumimoji="1" lang="en-US" altLang="ja-JP" sz="800" dirty="0">
                <a:solidFill>
                  <a:schemeClr val="tx1"/>
                </a:solidFill>
              </a:endParaRPr>
            </a:p>
            <a:p>
              <a:r>
                <a:rPr kumimoji="1" lang="ja-JP" altLang="en-US" sz="800" dirty="0">
                  <a:solidFill>
                    <a:schemeClr val="tx1"/>
                  </a:solidFill>
                </a:rPr>
                <a:t>△△△△△△△</a:t>
              </a:r>
              <a:endParaRPr kumimoji="1" lang="en-US" altLang="ja-JP" sz="800" dirty="0">
                <a:solidFill>
                  <a:schemeClr val="tx1"/>
                </a:solidFill>
              </a:endParaRPr>
            </a:p>
            <a:p>
              <a:r>
                <a:rPr kumimoji="1" lang="en-US" altLang="ja-JP" sz="800" dirty="0">
                  <a:solidFill>
                    <a:schemeClr val="tx1"/>
                  </a:solidFill>
                </a:rPr>
                <a:t>×××××××</a:t>
              </a:r>
            </a:p>
            <a:p>
              <a:r>
                <a:rPr kumimoji="1" lang="ja-JP" altLang="en-US" sz="800" dirty="0">
                  <a:solidFill>
                    <a:schemeClr val="tx1"/>
                  </a:solidFill>
                </a:rPr>
                <a:t>□□□□□□□</a:t>
              </a:r>
            </a:p>
          </p:txBody>
        </p:sp>
        <p:sp>
          <p:nvSpPr>
            <p:cNvPr id="224" name="正方形/長方形 223">
              <a:extLst>
                <a:ext uri="{FF2B5EF4-FFF2-40B4-BE49-F238E27FC236}">
                  <a16:creationId xmlns:a16="http://schemas.microsoft.com/office/drawing/2014/main" id="{3BB4ACA5-798D-DDCC-9DB1-03EF035EE62B}"/>
                </a:ext>
              </a:extLst>
            </p:cNvPr>
            <p:cNvSpPr/>
            <p:nvPr/>
          </p:nvSpPr>
          <p:spPr>
            <a:xfrm>
              <a:off x="3843902" y="8768001"/>
              <a:ext cx="798866" cy="644570"/>
            </a:xfrm>
            <a:prstGeom prst="rect">
              <a:avLst/>
            </a:prstGeom>
            <a:solidFill>
              <a:srgbClr val="FFEFE9"/>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5" name="テキスト ボックス 224">
              <a:extLst>
                <a:ext uri="{FF2B5EF4-FFF2-40B4-BE49-F238E27FC236}">
                  <a16:creationId xmlns:a16="http://schemas.microsoft.com/office/drawing/2014/main" id="{15544EAA-3797-575D-946E-2FD08324DC2B}"/>
                </a:ext>
              </a:extLst>
            </p:cNvPr>
            <p:cNvSpPr txBox="1"/>
            <p:nvPr/>
          </p:nvSpPr>
          <p:spPr>
            <a:xfrm>
              <a:off x="3849028" y="8768210"/>
              <a:ext cx="795943" cy="252000"/>
            </a:xfrm>
            <a:prstGeom prst="rect">
              <a:avLst/>
            </a:prstGeom>
            <a:solidFill>
              <a:schemeClr val="bg1"/>
            </a:solidFill>
            <a:ln>
              <a:solidFill>
                <a:schemeClr val="tx1"/>
              </a:solidFill>
            </a:ln>
          </p:spPr>
          <p:txBody>
            <a:bodyPr wrap="square" rtlCol="0">
              <a:spAutoFit/>
            </a:bodyPr>
            <a:lstStyle/>
            <a:p>
              <a:pPr algn="ctr"/>
              <a:r>
                <a:rPr lang="ja-JP" altLang="en-US" sz="1050" b="1" dirty="0"/>
                <a:t>国</a:t>
              </a:r>
              <a:r>
                <a:rPr kumimoji="1" lang="ja-JP" altLang="en-US" sz="1050" b="1" dirty="0"/>
                <a:t>手数料</a:t>
              </a:r>
            </a:p>
          </p:txBody>
        </p:sp>
        <p:sp>
          <p:nvSpPr>
            <p:cNvPr id="226" name="テキスト ボックス 225">
              <a:extLst>
                <a:ext uri="{FF2B5EF4-FFF2-40B4-BE49-F238E27FC236}">
                  <a16:creationId xmlns:a16="http://schemas.microsoft.com/office/drawing/2014/main" id="{30F67FFA-B54E-14F6-52B0-68F9DB790CB6}"/>
                </a:ext>
              </a:extLst>
            </p:cNvPr>
            <p:cNvSpPr txBox="1"/>
            <p:nvPr/>
          </p:nvSpPr>
          <p:spPr>
            <a:xfrm>
              <a:off x="3086262" y="8768210"/>
              <a:ext cx="757639" cy="252000"/>
            </a:xfrm>
            <a:prstGeom prst="rect">
              <a:avLst/>
            </a:prstGeom>
            <a:solidFill>
              <a:schemeClr val="bg1"/>
            </a:solidFill>
            <a:ln>
              <a:solidFill>
                <a:schemeClr val="tx1"/>
              </a:solidFill>
            </a:ln>
          </p:spPr>
          <p:txBody>
            <a:bodyPr wrap="square" rtlCol="0">
              <a:spAutoFit/>
            </a:bodyPr>
            <a:lstStyle/>
            <a:p>
              <a:pPr algn="ctr"/>
              <a:r>
                <a:rPr kumimoji="1" lang="ja-JP" altLang="en-US" sz="1050" b="1" dirty="0"/>
                <a:t>県手数料</a:t>
              </a:r>
            </a:p>
          </p:txBody>
        </p:sp>
      </p:grpSp>
      <p:sp>
        <p:nvSpPr>
          <p:cNvPr id="281" name="正方形/長方形 280">
            <a:extLst>
              <a:ext uri="{FF2B5EF4-FFF2-40B4-BE49-F238E27FC236}">
                <a16:creationId xmlns:a16="http://schemas.microsoft.com/office/drawing/2014/main" id="{30360571-C156-2B92-CC7F-60C74D8FC544}"/>
              </a:ext>
            </a:extLst>
          </p:cNvPr>
          <p:cNvSpPr/>
          <p:nvPr/>
        </p:nvSpPr>
        <p:spPr>
          <a:xfrm>
            <a:off x="0" y="10003198"/>
            <a:ext cx="7559676" cy="688615"/>
          </a:xfrm>
          <a:prstGeom prst="rect">
            <a:avLst/>
          </a:prstGeom>
          <a:solidFill>
            <a:srgbClr val="FFE2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E3C76085-4ACE-856F-EC4A-A938CC6B135A}"/>
              </a:ext>
            </a:extLst>
          </p:cNvPr>
          <p:cNvSpPr txBox="1"/>
          <p:nvPr/>
        </p:nvSpPr>
        <p:spPr>
          <a:xfrm>
            <a:off x="1454258" y="3537052"/>
            <a:ext cx="4377881" cy="482761"/>
          </a:xfrm>
          <a:prstGeom prst="rect">
            <a:avLst/>
          </a:prstGeom>
          <a:noFill/>
          <a:ln>
            <a:noFill/>
          </a:ln>
        </p:spPr>
        <p:txBody>
          <a:bodyPr vert="horz" wrap="square" lIns="0" tIns="0" rIns="0" bIns="0" rtlCol="0">
            <a:spAutoFit/>
          </a:bodyPr>
          <a:lstStyle/>
          <a:p>
            <a:pPr>
              <a:lnSpc>
                <a:spcPct val="120000"/>
              </a:lnSpc>
            </a:pPr>
            <a:r>
              <a:rPr lang="ja-JP" altLang="en-US" sz="1400" dirty="0">
                <a:latin typeface="HGPｺﾞｼｯｸE" panose="020B0900000000000000" pitchFamily="50" charset="-128"/>
                <a:ea typeface="HGPｺﾞｼｯｸE" panose="020B0900000000000000" pitchFamily="50" charset="-128"/>
              </a:rPr>
              <a:t>旅券の受領には、県手数料と国手数料の納付が必要です。</a:t>
            </a:r>
            <a:endParaRPr lang="en-US" altLang="ja-JP" sz="1400" dirty="0">
              <a:latin typeface="HGPｺﾞｼｯｸE" panose="020B0900000000000000" pitchFamily="50" charset="-128"/>
              <a:ea typeface="HGPｺﾞｼｯｸE" panose="020B0900000000000000" pitchFamily="50" charset="-128"/>
            </a:endParaRPr>
          </a:p>
          <a:p>
            <a:pPr>
              <a:lnSpc>
                <a:spcPct val="120000"/>
              </a:lnSpc>
            </a:pPr>
            <a:r>
              <a:rPr lang="ja-JP" altLang="en-US" sz="1400" dirty="0">
                <a:latin typeface="HGPｺﾞｼｯｸE" panose="020B0900000000000000" pitchFamily="50" charset="-128"/>
                <a:ea typeface="HGPｺﾞｼｯｸE" panose="020B0900000000000000" pitchFamily="50" charset="-128"/>
              </a:rPr>
              <a:t>県手数料の納付方法は、下記の中から選択してください。</a:t>
            </a:r>
            <a:endParaRPr lang="en-US" altLang="ja-JP" sz="1400" dirty="0">
              <a:latin typeface="HGPｺﾞｼｯｸE" panose="020B0900000000000000" pitchFamily="50" charset="-128"/>
              <a:ea typeface="HGPｺﾞｼｯｸE" panose="020B0900000000000000" pitchFamily="50" charset="-128"/>
            </a:endParaRPr>
          </a:p>
        </p:txBody>
      </p:sp>
      <p:grpSp>
        <p:nvGrpSpPr>
          <p:cNvPr id="8" name="グループ化 7">
            <a:extLst>
              <a:ext uri="{FF2B5EF4-FFF2-40B4-BE49-F238E27FC236}">
                <a16:creationId xmlns:a16="http://schemas.microsoft.com/office/drawing/2014/main" id="{4CBB5EB1-173D-B12D-0219-B72EFB6ADA53}"/>
              </a:ext>
            </a:extLst>
          </p:cNvPr>
          <p:cNvGrpSpPr/>
          <p:nvPr/>
        </p:nvGrpSpPr>
        <p:grpSpPr>
          <a:xfrm>
            <a:off x="-14402" y="-1656965"/>
            <a:ext cx="7171564" cy="2955878"/>
            <a:chOff x="4519" y="-1141933"/>
            <a:chExt cx="6688188" cy="2959288"/>
          </a:xfrm>
        </p:grpSpPr>
        <p:sp>
          <p:nvSpPr>
            <p:cNvPr id="5" name="正方形/長方形 4">
              <a:extLst>
                <a:ext uri="{FF2B5EF4-FFF2-40B4-BE49-F238E27FC236}">
                  <a16:creationId xmlns:a16="http://schemas.microsoft.com/office/drawing/2014/main" id="{15FB302C-F0DA-99A3-4D87-E48C82C30063}"/>
                </a:ext>
              </a:extLst>
            </p:cNvPr>
            <p:cNvSpPr/>
            <p:nvPr/>
          </p:nvSpPr>
          <p:spPr>
            <a:xfrm>
              <a:off x="4519" y="516677"/>
              <a:ext cx="5425559" cy="1300678"/>
            </a:xfrm>
            <a:prstGeom prst="rect">
              <a:avLst/>
            </a:prstGeom>
            <a:solidFill>
              <a:srgbClr val="FF4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楕円 6">
              <a:extLst>
                <a:ext uri="{FF2B5EF4-FFF2-40B4-BE49-F238E27FC236}">
                  <a16:creationId xmlns:a16="http://schemas.microsoft.com/office/drawing/2014/main" id="{BCE8FF93-833E-8608-5FC4-A7B1F7FEE851}"/>
                </a:ext>
              </a:extLst>
            </p:cNvPr>
            <p:cNvSpPr>
              <a:spLocks noChangeAspect="1"/>
            </p:cNvSpPr>
            <p:nvPr/>
          </p:nvSpPr>
          <p:spPr>
            <a:xfrm>
              <a:off x="3939678" y="-1141933"/>
              <a:ext cx="2753029" cy="2955406"/>
            </a:xfrm>
            <a:prstGeom prst="ellipse">
              <a:avLst/>
            </a:prstGeom>
            <a:solidFill>
              <a:srgbClr val="FF4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19" name="テキスト ボックス 18">
            <a:extLst>
              <a:ext uri="{FF2B5EF4-FFF2-40B4-BE49-F238E27FC236}">
                <a16:creationId xmlns:a16="http://schemas.microsoft.com/office/drawing/2014/main" id="{A62925AE-F560-D34B-A106-798C2254B2FB}"/>
              </a:ext>
            </a:extLst>
          </p:cNvPr>
          <p:cNvSpPr txBox="1"/>
          <p:nvPr/>
        </p:nvSpPr>
        <p:spPr>
          <a:xfrm>
            <a:off x="288000" y="276562"/>
            <a:ext cx="6252855" cy="890052"/>
          </a:xfrm>
          <a:prstGeom prst="rect">
            <a:avLst/>
          </a:prstGeom>
          <a:noFill/>
        </p:spPr>
        <p:txBody>
          <a:bodyPr vert="horz" wrap="square" lIns="0" tIns="0" rIns="0" bIns="0" rtlCol="0">
            <a:spAutoFit/>
          </a:bodyPr>
          <a:lstStyle/>
          <a:p>
            <a:pPr>
              <a:lnSpc>
                <a:spcPct val="110000"/>
              </a:lnSpc>
            </a:pPr>
            <a:r>
              <a:rPr lang="ja-JP" altLang="en-US" sz="2800" dirty="0">
                <a:solidFill>
                  <a:schemeClr val="bg1"/>
                </a:solidFill>
                <a:latin typeface="HGP創英角ｺﾞｼｯｸUB" panose="020B0900000000000000" pitchFamily="50" charset="-128"/>
                <a:ea typeface="HGP創英角ｺﾞｼｯｸUB" panose="020B0900000000000000" pitchFamily="50" charset="-128"/>
              </a:rPr>
              <a:t>旅券発給手数料</a:t>
            </a:r>
            <a:r>
              <a:rPr lang="ja-JP" altLang="en-US" sz="2600" dirty="0">
                <a:solidFill>
                  <a:schemeClr val="bg1"/>
                </a:solidFill>
                <a:latin typeface="HGP創英角ｺﾞｼｯｸUB" panose="020B0900000000000000" pitchFamily="50" charset="-128"/>
                <a:ea typeface="HGP創英角ｺﾞｼｯｸUB" panose="020B0900000000000000" pitchFamily="50" charset="-128"/>
              </a:rPr>
              <a:t>（県手数料）</a:t>
            </a:r>
            <a:r>
              <a:rPr lang="ja-JP" altLang="en-US" sz="2800" dirty="0">
                <a:solidFill>
                  <a:schemeClr val="bg1"/>
                </a:solidFill>
                <a:latin typeface="HGP創英角ｺﾞｼｯｸUB" panose="020B0900000000000000" pitchFamily="50" charset="-128"/>
                <a:ea typeface="HGP創英角ｺﾞｼｯｸUB" panose="020B0900000000000000" pitchFamily="50" charset="-128"/>
              </a:rPr>
              <a:t>の納付方法が新しくなります！　　</a:t>
            </a:r>
            <a:endParaRPr kumimoji="1" lang="ja-JP" altLang="en-US" sz="28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73" name="正方形/長方形 172">
            <a:extLst>
              <a:ext uri="{FF2B5EF4-FFF2-40B4-BE49-F238E27FC236}">
                <a16:creationId xmlns:a16="http://schemas.microsoft.com/office/drawing/2014/main" id="{A5ACC1B4-FDD2-1AF9-6D8F-E9A1FF821751}"/>
              </a:ext>
            </a:extLst>
          </p:cNvPr>
          <p:cNvSpPr/>
          <p:nvPr/>
        </p:nvSpPr>
        <p:spPr>
          <a:xfrm>
            <a:off x="134109" y="10064195"/>
            <a:ext cx="7469239" cy="33089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vert="horz" lIns="0" tIns="0" rIns="0" bIns="0" rtlCol="0" anchor="ctr" anchorCtr="0"/>
          <a:lstStyle/>
          <a:p>
            <a:pPr algn="ctr"/>
            <a:r>
              <a:rPr kumimoji="1" lang="ja-JP" altLang="en-US" sz="1400" dirty="0">
                <a:solidFill>
                  <a:schemeClr val="tx1"/>
                </a:solidFill>
                <a:latin typeface="HGPｺﾞｼｯｸE" panose="020B0900000000000000" pitchFamily="50" charset="-128"/>
                <a:ea typeface="HGPｺﾞｼｯｸE" panose="020B0900000000000000" pitchFamily="50" charset="-128"/>
              </a:rPr>
              <a:t>岐阜県旅券センター　</a:t>
            </a:r>
            <a:r>
              <a:rPr kumimoji="1" lang="en-US" altLang="ja-JP" sz="1600" dirty="0">
                <a:solidFill>
                  <a:schemeClr val="tx1"/>
                </a:solidFill>
                <a:ea typeface="HGPｺﾞｼｯｸE" panose="020B0900000000000000" pitchFamily="50" charset="-128"/>
              </a:rPr>
              <a:t>Tel</a:t>
            </a:r>
            <a:r>
              <a:rPr kumimoji="1" lang="ja-JP" altLang="en-US" sz="1600" dirty="0">
                <a:solidFill>
                  <a:schemeClr val="tx1"/>
                </a:solidFill>
                <a:ea typeface="HGPｺﾞｼｯｸE" panose="020B0900000000000000" pitchFamily="50" charset="-128"/>
              </a:rPr>
              <a:t>：</a:t>
            </a:r>
            <a:r>
              <a:rPr kumimoji="1" lang="en-US" altLang="ja-JP" sz="1600" dirty="0">
                <a:solidFill>
                  <a:schemeClr val="tx1"/>
                </a:solidFill>
                <a:ea typeface="HGPｺﾞｼｯｸE" panose="020B0900000000000000" pitchFamily="50" charset="-128"/>
              </a:rPr>
              <a:t>058-277-1000</a:t>
            </a:r>
            <a:r>
              <a:rPr kumimoji="1" lang="en-US" altLang="ja-JP" sz="900" dirty="0">
                <a:solidFill>
                  <a:schemeClr val="tx1"/>
                </a:solidFill>
                <a:ea typeface="HGPｺﾞｼｯｸE" panose="020B0900000000000000" pitchFamily="50" charset="-128"/>
              </a:rPr>
              <a:t> </a:t>
            </a:r>
            <a:r>
              <a:rPr kumimoji="1" lang="ja-JP" altLang="en-US" sz="900" dirty="0">
                <a:solidFill>
                  <a:schemeClr val="tx1"/>
                </a:solidFill>
                <a:ea typeface="HGPｺﾞｼｯｸE" panose="020B0900000000000000" pitchFamily="50" charset="-128"/>
              </a:rPr>
              <a:t>　</a:t>
            </a:r>
            <a:r>
              <a:rPr kumimoji="1" lang="ja-JP" altLang="en-US" sz="1100" dirty="0">
                <a:solidFill>
                  <a:schemeClr val="tx1"/>
                </a:solidFill>
                <a:ea typeface="HGPｺﾞｼｯｸE" panose="020B0900000000000000" pitchFamily="50" charset="-128"/>
              </a:rPr>
              <a:t>お問い合わせ対応時間 月～金  </a:t>
            </a:r>
            <a:r>
              <a:rPr kumimoji="1" lang="en-US" altLang="ja-JP" sz="1200" dirty="0">
                <a:solidFill>
                  <a:schemeClr val="tx1"/>
                </a:solidFill>
                <a:ea typeface="HGPｺﾞｼｯｸE" panose="020B0900000000000000" pitchFamily="50" charset="-128"/>
              </a:rPr>
              <a:t>9:00</a:t>
            </a:r>
            <a:r>
              <a:rPr kumimoji="1" lang="ja-JP" altLang="en-US" sz="1200" dirty="0">
                <a:solidFill>
                  <a:schemeClr val="tx1"/>
                </a:solidFill>
                <a:ea typeface="HGPｺﾞｼｯｸE" panose="020B0900000000000000" pitchFamily="50" charset="-128"/>
              </a:rPr>
              <a:t>～</a:t>
            </a:r>
            <a:r>
              <a:rPr kumimoji="1" lang="en-US" altLang="ja-JP" sz="1200" dirty="0">
                <a:solidFill>
                  <a:schemeClr val="tx1"/>
                </a:solidFill>
                <a:ea typeface="HGPｺﾞｼｯｸE" panose="020B0900000000000000" pitchFamily="50" charset="-128"/>
              </a:rPr>
              <a:t>16:30</a:t>
            </a:r>
            <a:r>
              <a:rPr kumimoji="1" lang="ja-JP" altLang="en-US" sz="900" dirty="0">
                <a:solidFill>
                  <a:schemeClr val="tx1"/>
                </a:solidFill>
                <a:ea typeface="HGPｺﾞｼｯｸE" panose="020B0900000000000000" pitchFamily="50" charset="-128"/>
              </a:rPr>
              <a:t>　</a:t>
            </a:r>
            <a:r>
              <a:rPr kumimoji="1" lang="en-US" altLang="ja-JP" sz="900" dirty="0">
                <a:solidFill>
                  <a:schemeClr val="tx1"/>
                </a:solidFill>
                <a:ea typeface="HGPｺﾞｼｯｸE" panose="020B0900000000000000" pitchFamily="50" charset="-128"/>
              </a:rPr>
              <a:t>※</a:t>
            </a:r>
            <a:r>
              <a:rPr kumimoji="1" lang="ja-JP" altLang="en-US" sz="900" dirty="0">
                <a:solidFill>
                  <a:schemeClr val="tx1"/>
                </a:solidFill>
                <a:ea typeface="HGPｺﾞｼｯｸE" panose="020B0900000000000000" pitchFamily="50" charset="-128"/>
              </a:rPr>
              <a:t>年末年始、祝日を除く</a:t>
            </a:r>
            <a:endParaRPr kumimoji="1" lang="en-US" altLang="ja-JP" sz="900" dirty="0">
              <a:solidFill>
                <a:schemeClr val="tx1"/>
              </a:solidFill>
              <a:ea typeface="HGPｺﾞｼｯｸE" panose="020B0900000000000000" pitchFamily="50" charset="-128"/>
            </a:endParaRPr>
          </a:p>
          <a:p>
            <a:pPr algn="ctr"/>
            <a:endParaRPr kumimoji="1" lang="en-US" altLang="ja-JP" sz="900" dirty="0">
              <a:solidFill>
                <a:schemeClr val="tx1"/>
              </a:solidFill>
              <a:ea typeface="HGPｺﾞｼｯｸE" panose="020B0900000000000000" pitchFamily="50" charset="-128"/>
            </a:endParaRPr>
          </a:p>
        </p:txBody>
      </p:sp>
      <p:sp>
        <p:nvSpPr>
          <p:cNvPr id="2" name="テキスト ボックス 1">
            <a:extLst>
              <a:ext uri="{FF2B5EF4-FFF2-40B4-BE49-F238E27FC236}">
                <a16:creationId xmlns:a16="http://schemas.microsoft.com/office/drawing/2014/main" id="{78AD91C2-20B1-4076-6EE1-4DAB7505F6B3}"/>
              </a:ext>
            </a:extLst>
          </p:cNvPr>
          <p:cNvSpPr txBox="1"/>
          <p:nvPr/>
        </p:nvSpPr>
        <p:spPr>
          <a:xfrm>
            <a:off x="163958" y="1406685"/>
            <a:ext cx="7198544" cy="1538883"/>
          </a:xfrm>
          <a:prstGeom prst="rect">
            <a:avLst/>
          </a:prstGeom>
          <a:noFill/>
          <a:ln>
            <a:noFill/>
          </a:ln>
        </p:spPr>
        <p:txBody>
          <a:bodyPr vert="horz" wrap="squar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●令和８年１月から、</a:t>
            </a:r>
            <a:r>
              <a:rPr kumimoji="0" lang="ja-JP" altLang="en-US" sz="3600" b="0" i="0" u="none" strike="noStrike" kern="120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cs typeface="+mn-cs"/>
              </a:rPr>
              <a:t>コンビニエンスストア</a:t>
            </a:r>
            <a:endParaRPr kumimoji="0" lang="en-US" altLang="ja-JP" sz="3600" b="0" i="0" u="none" strike="noStrike" kern="120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3600" b="0" i="0" u="none" strike="noStrike" kern="120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cs typeface="+mn-cs"/>
              </a:rPr>
              <a:t>での納付　</a:t>
            </a:r>
            <a:r>
              <a:rPr kumimoji="0" lang="ja-JP" altLang="en-US" sz="3200" b="0" i="0" u="none" strike="noStrike" kern="120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cs typeface="+mn-cs"/>
              </a:rPr>
              <a:t>（納付書による現金払い）</a:t>
            </a:r>
            <a:endParaRPr kumimoji="0" lang="en-US" altLang="ja-JP" sz="3200" b="0" i="0" u="none" strike="noStrike" kern="120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0" i="0" u="none" strike="noStrike" kern="1200" cap="none" spc="0" normalizeH="0" baseline="0" noProof="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が始まります</a:t>
            </a:r>
            <a:r>
              <a:rPr kumimoji="0" lang="ja-JP" altLang="en-US" sz="2800" b="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a:t>
            </a:r>
            <a:endParaRPr kumimoji="1" lang="ja-JP" altLang="en-US" sz="2800" b="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23" name="テキスト ボックス 22">
            <a:extLst>
              <a:ext uri="{FF2B5EF4-FFF2-40B4-BE49-F238E27FC236}">
                <a16:creationId xmlns:a16="http://schemas.microsoft.com/office/drawing/2014/main" id="{B616B4F0-A653-6D71-1EF6-35D24F4F26C5}"/>
              </a:ext>
            </a:extLst>
          </p:cNvPr>
          <p:cNvSpPr txBox="1"/>
          <p:nvPr/>
        </p:nvSpPr>
        <p:spPr>
          <a:xfrm>
            <a:off x="462441" y="8766774"/>
            <a:ext cx="6998646" cy="1193981"/>
          </a:xfrm>
          <a:prstGeom prst="rect">
            <a:avLst/>
          </a:prstGeom>
          <a:noFill/>
          <a:ln>
            <a:noFill/>
          </a:ln>
        </p:spPr>
        <p:txBody>
          <a:bodyPr vert="horz" wrap="square" lIns="0" tIns="0" rIns="0" bIns="0" rtlCol="0">
            <a:spAutoFit/>
          </a:bodyPr>
          <a:lstStyle/>
          <a:p>
            <a:pPr>
              <a:lnSpc>
                <a:spcPct val="110000"/>
              </a:lnSpc>
            </a:pPr>
            <a:r>
              <a:rPr lang="ja-JP" altLang="en-US" sz="1200" dirty="0">
                <a:latin typeface="HGPｺﾞｼｯｸM" panose="020B0600000000000000" pitchFamily="50" charset="-128"/>
                <a:ea typeface="HGPｺﾞｼｯｸM" panose="020B0600000000000000" pitchFamily="50" charset="-128"/>
              </a:rPr>
              <a:t>●オンライン申請の場合は、オンライン決済（県手数料と国手数料のクレジットカードによる一括払い）が可能です。</a:t>
            </a:r>
            <a:endParaRPr lang="en-US" altLang="ja-JP" sz="1200" dirty="0">
              <a:latin typeface="HGPｺﾞｼｯｸM" panose="020B0600000000000000" pitchFamily="50" charset="-128"/>
              <a:ea typeface="HGPｺﾞｼｯｸM" panose="020B0600000000000000" pitchFamily="50" charset="-128"/>
            </a:endParaRPr>
          </a:p>
          <a:p>
            <a:pPr>
              <a:lnSpc>
                <a:spcPct val="110000"/>
              </a:lnSpc>
            </a:pPr>
            <a:r>
              <a:rPr lang="ja-JP" altLang="en-US" sz="1200" dirty="0">
                <a:latin typeface="HGPｺﾞｼｯｸM" panose="020B0600000000000000" pitchFamily="50" charset="-128"/>
                <a:ea typeface="HGPｺﾞｼｯｸM" panose="020B0600000000000000" pitchFamily="50" charset="-128"/>
              </a:rPr>
              <a:t>　 （収入印紙の購入が不要となります）</a:t>
            </a:r>
            <a:endParaRPr lang="en-US" altLang="ja-JP" sz="1200" dirty="0">
              <a:latin typeface="HGPｺﾞｼｯｸM" panose="020B0600000000000000" pitchFamily="50" charset="-128"/>
              <a:ea typeface="HGPｺﾞｼｯｸM" panose="020B0600000000000000" pitchFamily="50" charset="-128"/>
            </a:endParaRPr>
          </a:p>
          <a:p>
            <a:pPr>
              <a:lnSpc>
                <a:spcPct val="110000"/>
              </a:lnSpc>
            </a:pPr>
            <a:r>
              <a:rPr lang="ja-JP" altLang="en-US" sz="1200" dirty="0">
                <a:latin typeface="HGPｺﾞｼｯｸM" panose="020B0600000000000000" pitchFamily="50" charset="-128"/>
                <a:ea typeface="HGPｺﾞｼｯｸM" panose="020B0600000000000000" pitchFamily="50" charset="-128"/>
              </a:rPr>
              <a:t>●一旦納付された県手数料については、納付済証を紛失した場合や旅券申請の取り下げを行った場合等でも</a:t>
            </a:r>
            <a:endParaRPr lang="en-US" altLang="ja-JP" sz="1200" dirty="0">
              <a:latin typeface="HGPｺﾞｼｯｸM" panose="020B0600000000000000" pitchFamily="50" charset="-128"/>
              <a:ea typeface="HGPｺﾞｼｯｸM" panose="020B0600000000000000" pitchFamily="50" charset="-128"/>
            </a:endParaRPr>
          </a:p>
          <a:p>
            <a:pPr>
              <a:lnSpc>
                <a:spcPct val="110000"/>
              </a:lnSpc>
            </a:pPr>
            <a:r>
              <a:rPr lang="ja-JP" altLang="en-US" sz="1200" dirty="0">
                <a:latin typeface="HGPｺﾞｼｯｸM" panose="020B0600000000000000" pitchFamily="50" charset="-128"/>
                <a:ea typeface="HGPｺﾞｼｯｸM" panose="020B0600000000000000" pitchFamily="50" charset="-128"/>
              </a:rPr>
              <a:t>　 返金できませんので、ご注意ください。</a:t>
            </a:r>
            <a:endParaRPr lang="en-US" altLang="ja-JP" sz="1200" dirty="0">
              <a:latin typeface="HGPｺﾞｼｯｸM" panose="020B0600000000000000" pitchFamily="50" charset="-128"/>
              <a:ea typeface="HGPｺﾞｼｯｸM" panose="020B0600000000000000" pitchFamily="50" charset="-128"/>
            </a:endParaRPr>
          </a:p>
          <a:p>
            <a:pPr>
              <a:lnSpc>
                <a:spcPct val="110000"/>
              </a:lnSpc>
            </a:pPr>
            <a:r>
              <a:rPr kumimoji="1" lang="ja-JP" altLang="en-US" sz="1200" dirty="0">
                <a:latin typeface="HGPｺﾞｼｯｸM" panose="020B0600000000000000" pitchFamily="50" charset="-128"/>
                <a:ea typeface="HGPｺﾞｼｯｸM" panose="020B0600000000000000" pitchFamily="50" charset="-128"/>
              </a:rPr>
              <a:t>●申請書類の不備により審査に時間を要する場合やマイナポータルのメンテンナス等により、旅券の受け取りが予</a:t>
            </a:r>
            <a:endParaRPr kumimoji="1" lang="en-US" altLang="ja-JP" sz="1200" dirty="0">
              <a:latin typeface="HGPｺﾞｼｯｸM" panose="020B0600000000000000" pitchFamily="50" charset="-128"/>
              <a:ea typeface="HGPｺﾞｼｯｸM" panose="020B0600000000000000" pitchFamily="50" charset="-128"/>
            </a:endParaRPr>
          </a:p>
          <a:p>
            <a:pPr>
              <a:lnSpc>
                <a:spcPct val="110000"/>
              </a:lnSpc>
            </a:pPr>
            <a:r>
              <a:rPr kumimoji="1" lang="ja-JP" altLang="en-US" sz="1200" dirty="0">
                <a:latin typeface="HGPｺﾞｼｯｸM" panose="020B0600000000000000" pitchFamily="50" charset="-128"/>
                <a:ea typeface="HGPｺﾞｼｯｸM" panose="020B0600000000000000" pitchFamily="50" charset="-128"/>
              </a:rPr>
              <a:t>　　定日より日数がかかることがあります。渡航までに十分に余裕をもって早めに申請してください。　</a:t>
            </a:r>
          </a:p>
        </p:txBody>
      </p:sp>
      <p:sp>
        <p:nvSpPr>
          <p:cNvPr id="13" name="四角形: 角を丸くする 12">
            <a:extLst>
              <a:ext uri="{FF2B5EF4-FFF2-40B4-BE49-F238E27FC236}">
                <a16:creationId xmlns:a16="http://schemas.microsoft.com/office/drawing/2014/main" id="{C0355BE8-733C-E41F-CD97-5068BFD29CE2}"/>
              </a:ext>
            </a:extLst>
          </p:cNvPr>
          <p:cNvSpPr/>
          <p:nvPr/>
        </p:nvSpPr>
        <p:spPr>
          <a:xfrm>
            <a:off x="5058502" y="6860696"/>
            <a:ext cx="2304000" cy="936000"/>
          </a:xfrm>
          <a:prstGeom prst="roundRect">
            <a:avLst>
              <a:gd name="adj" fmla="val 12325"/>
            </a:avLst>
          </a:prstGeom>
          <a:solidFill>
            <a:schemeClr val="accent6">
              <a:lumMod val="20000"/>
              <a:lumOff val="8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0" bIns="0"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FF0000"/>
                </a:solidFill>
                <a:effectLst/>
                <a:uLnTx/>
                <a:uFillTx/>
                <a:latin typeface="HGPｺﾞｼｯｸE" panose="020B0900000000000000" pitchFamily="50" charset="-128"/>
                <a:ea typeface="HGPｺﾞｼｯｸE" panose="020B0900000000000000" pitchFamily="50" charset="-128"/>
              </a:rPr>
              <a:t>旅券受領証</a:t>
            </a:r>
            <a:r>
              <a:rPr kumimoji="1" lang="ja-JP" altLang="en-US" sz="1400" b="0" i="0" u="none" strike="noStrike" kern="120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rPr>
              <a:t>と引き換えに、</a:t>
            </a:r>
            <a:endParaRPr kumimoji="1" lang="en-US" altLang="ja-JP" sz="1400" b="0" i="0" u="none" strike="noStrike" kern="120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rPr>
              <a:t>新しい旅券を交付します。</a:t>
            </a:r>
            <a:r>
              <a:rPr kumimoji="1" lang="en-US" altLang="ja-JP" sz="900" b="0" i="0" u="none" strike="noStrike" kern="120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rPr>
              <a:t> </a:t>
            </a:r>
            <a:r>
              <a:rPr kumimoji="1" lang="ja-JP" altLang="en-US" sz="900" b="0" i="0" u="none" strike="noStrike" kern="120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rPr>
              <a:t>　　　　　　　　　　</a:t>
            </a:r>
            <a:r>
              <a:rPr kumimoji="1" lang="ja-JP" altLang="en-US" sz="900" dirty="0">
                <a:solidFill>
                  <a:prstClr val="black"/>
                </a:solidFill>
                <a:latin typeface="HGPｺﾞｼｯｸE" panose="020B0900000000000000" pitchFamily="50" charset="-128"/>
                <a:ea typeface="HGPｺﾞｼｯｸE" panose="020B0900000000000000" pitchFamily="50" charset="-128"/>
              </a:rPr>
              <a:t>　　　　　　　　　　　　　　</a:t>
            </a:r>
            <a:endParaRPr kumimoji="1" lang="en-US" altLang="ja-JP" sz="900" dirty="0">
              <a:solidFill>
                <a:prstClr val="black"/>
              </a:solidFill>
              <a:latin typeface="HGPｺﾞｼｯｸE" panose="020B0900000000000000" pitchFamily="50" charset="-128"/>
              <a:ea typeface="HGPｺﾞｼｯｸE" panose="020B0900000000000000"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endParaRPr kumimoji="1" lang="en-US" altLang="ja-JP" sz="900" dirty="0">
              <a:solidFill>
                <a:prstClr val="black"/>
              </a:solidFill>
              <a:latin typeface="HGPｺﾞｼｯｸE" panose="020B0900000000000000" pitchFamily="50" charset="-128"/>
              <a:ea typeface="HGPｺﾞｼｯｸE" panose="020B0900000000000000"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en-US" altLang="ja-JP" sz="950" b="0" i="0" u="none" strike="noStrike" kern="120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rPr>
              <a:t>※</a:t>
            </a:r>
            <a:r>
              <a:rPr kumimoji="1" lang="ja-JP" altLang="en-US" sz="950" b="0" i="0" u="none" strike="noStrike" kern="120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rPr>
              <a:t>「旅券受領証」は申請時に配布します</a:t>
            </a:r>
          </a:p>
        </p:txBody>
      </p:sp>
      <p:grpSp>
        <p:nvGrpSpPr>
          <p:cNvPr id="147" name="グループ化 146">
            <a:extLst>
              <a:ext uri="{FF2B5EF4-FFF2-40B4-BE49-F238E27FC236}">
                <a16:creationId xmlns:a16="http://schemas.microsoft.com/office/drawing/2014/main" id="{3033DC5C-7F1C-9167-C77B-286D8AC69E40}"/>
              </a:ext>
            </a:extLst>
          </p:cNvPr>
          <p:cNvGrpSpPr/>
          <p:nvPr/>
        </p:nvGrpSpPr>
        <p:grpSpPr>
          <a:xfrm>
            <a:off x="464581" y="3540820"/>
            <a:ext cx="864000" cy="504000"/>
            <a:chOff x="216540" y="2656339"/>
            <a:chExt cx="864000" cy="504000"/>
          </a:xfrm>
        </p:grpSpPr>
        <p:sp>
          <p:nvSpPr>
            <p:cNvPr id="26" name="楕円 25">
              <a:extLst>
                <a:ext uri="{FF2B5EF4-FFF2-40B4-BE49-F238E27FC236}">
                  <a16:creationId xmlns:a16="http://schemas.microsoft.com/office/drawing/2014/main" id="{F969EAA4-BB9D-7581-12A1-8A914AFC1CA4}"/>
                </a:ext>
              </a:extLst>
            </p:cNvPr>
            <p:cNvSpPr/>
            <p:nvPr/>
          </p:nvSpPr>
          <p:spPr>
            <a:xfrm>
              <a:off x="216540" y="2656339"/>
              <a:ext cx="864000" cy="504000"/>
            </a:xfrm>
            <a:prstGeom prst="ellipse">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42332D17-2E90-7BFB-6359-9329A41E4330}"/>
                </a:ext>
              </a:extLst>
            </p:cNvPr>
            <p:cNvSpPr txBox="1"/>
            <p:nvPr/>
          </p:nvSpPr>
          <p:spPr>
            <a:xfrm>
              <a:off x="324540" y="2756369"/>
              <a:ext cx="648000" cy="256224"/>
            </a:xfrm>
            <a:prstGeom prst="rect">
              <a:avLst/>
            </a:prstGeom>
            <a:noFill/>
          </p:spPr>
          <p:txBody>
            <a:bodyPr vert="horz" wrap="square" lIns="0" tIns="0" rIns="0" bIns="0" rtlCol="0">
              <a:spAutoFit/>
            </a:bodyPr>
            <a:lstStyle/>
            <a:p>
              <a:pPr algn="ctr">
                <a:lnSpc>
                  <a:spcPct val="120000"/>
                </a:lnSpc>
              </a:pPr>
              <a:r>
                <a:rPr lang="ja-JP" altLang="en-US" sz="1600" dirty="0">
                  <a:solidFill>
                    <a:schemeClr val="bg1"/>
                  </a:solidFill>
                  <a:latin typeface="HGP創英角ｺﾞｼｯｸUB" panose="020B0900000000000000" pitchFamily="50" charset="-128"/>
                  <a:ea typeface="HGP創英角ｺﾞｼｯｸUB" panose="020B0900000000000000" pitchFamily="50" charset="-128"/>
                </a:rPr>
                <a:t>手順１</a:t>
              </a:r>
              <a:endParaRPr lang="en-US" altLang="ja-JP" sz="1600" dirty="0">
                <a:latin typeface="HGP創英角ｺﾞｼｯｸUB" panose="020B0900000000000000" pitchFamily="50" charset="-128"/>
                <a:ea typeface="HGP創英角ｺﾞｼｯｸUB" panose="020B0900000000000000" pitchFamily="50" charset="-128"/>
              </a:endParaRPr>
            </a:p>
          </p:txBody>
        </p:sp>
      </p:grpSp>
      <p:graphicFrame>
        <p:nvGraphicFramePr>
          <p:cNvPr id="27" name="表 26">
            <a:extLst>
              <a:ext uri="{FF2B5EF4-FFF2-40B4-BE49-F238E27FC236}">
                <a16:creationId xmlns:a16="http://schemas.microsoft.com/office/drawing/2014/main" id="{361FA1A8-30FD-D724-85DE-EEC69C4EA711}"/>
              </a:ext>
            </a:extLst>
          </p:cNvPr>
          <p:cNvGraphicFramePr>
            <a:graphicFrameLocks noGrp="1"/>
          </p:cNvGraphicFramePr>
          <p:nvPr>
            <p:extLst>
              <p:ext uri="{D42A27DB-BD31-4B8C-83A1-F6EECF244321}">
                <p14:modId xmlns:p14="http://schemas.microsoft.com/office/powerpoint/2010/main" val="2495220204"/>
              </p:ext>
            </p:extLst>
          </p:nvPr>
        </p:nvGraphicFramePr>
        <p:xfrm>
          <a:off x="303177" y="4188462"/>
          <a:ext cx="7059325" cy="2503646"/>
        </p:xfrm>
        <a:graphic>
          <a:graphicData uri="http://schemas.openxmlformats.org/drawingml/2006/table">
            <a:tbl>
              <a:tblPr firstRow="1" bandRow="1">
                <a:tableStyleId>{5940675A-B579-460E-94D1-54222C63F5DA}</a:tableStyleId>
              </a:tblPr>
              <a:tblGrid>
                <a:gridCol w="1354820">
                  <a:extLst>
                    <a:ext uri="{9D8B030D-6E8A-4147-A177-3AD203B41FA5}">
                      <a16:colId xmlns:a16="http://schemas.microsoft.com/office/drawing/2014/main" val="639281190"/>
                    </a:ext>
                  </a:extLst>
                </a:gridCol>
                <a:gridCol w="4352334">
                  <a:extLst>
                    <a:ext uri="{9D8B030D-6E8A-4147-A177-3AD203B41FA5}">
                      <a16:colId xmlns:a16="http://schemas.microsoft.com/office/drawing/2014/main" val="3513634364"/>
                    </a:ext>
                  </a:extLst>
                </a:gridCol>
                <a:gridCol w="1352171">
                  <a:extLst>
                    <a:ext uri="{9D8B030D-6E8A-4147-A177-3AD203B41FA5}">
                      <a16:colId xmlns:a16="http://schemas.microsoft.com/office/drawing/2014/main" val="2845241963"/>
                    </a:ext>
                  </a:extLst>
                </a:gridCol>
              </a:tblGrid>
              <a:tr h="332762">
                <a:tc gridSpan="2">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bg1"/>
                          </a:solidFill>
                          <a:latin typeface="HGPｺﾞｼｯｸE" panose="020B0900000000000000" pitchFamily="50" charset="-128"/>
                          <a:ea typeface="HGPｺﾞｼｯｸE" panose="020B0900000000000000" pitchFamily="50" charset="-128"/>
                        </a:rPr>
                        <a:t>県手数料</a:t>
                      </a:r>
                      <a:endParaRPr kumimoji="1" lang="en-US" altLang="ja-JP" sz="1400" b="0" dirty="0">
                        <a:solidFill>
                          <a:schemeClr val="bg1"/>
                        </a:solidFill>
                        <a:latin typeface="HGPｺﾞｼｯｸE" panose="020B0900000000000000" pitchFamily="50" charset="-128"/>
                        <a:ea typeface="HGPｺﾞｼｯｸE" panose="020B0900000000000000" pitchFamily="50" charset="-128"/>
                      </a:endParaRPr>
                    </a:p>
                  </a:txBody>
                  <a:tcPr marL="10800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4D00"/>
                    </a:solidFill>
                  </a:tcPr>
                </a:tc>
                <a:tc hMerge="1">
                  <a:txBody>
                    <a:bodyPr/>
                    <a:lstStyle/>
                    <a:p>
                      <a:endParaRPr kumimoji="1" lang="ja-JP" altLang="en-US" sz="1100" dirty="0">
                        <a:latin typeface="HGPｺﾞｼｯｸM" panose="020B0600000000000000" pitchFamily="50" charset="-128"/>
                        <a:ea typeface="HGPｺﾞｼｯｸM" panose="020B0600000000000000" pitchFamily="50" charset="-128"/>
                      </a:endParaRPr>
                    </a:p>
                  </a:txBody>
                  <a:tcPr marL="72000" marR="0" marT="0" marB="0" anchor="ct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bg1"/>
                          </a:solidFill>
                          <a:latin typeface="HGPｺﾞｼｯｸE" panose="020B0900000000000000" pitchFamily="50" charset="-128"/>
                          <a:ea typeface="HGPｺﾞｼｯｸE" panose="020B0900000000000000" pitchFamily="50" charset="-128"/>
                        </a:rPr>
                        <a:t>国手数料</a:t>
                      </a:r>
                    </a:p>
                  </a:txBody>
                  <a:tcPr marL="10800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33CC"/>
                    </a:solidFill>
                  </a:tcPr>
                </a:tc>
                <a:extLst>
                  <a:ext uri="{0D108BD9-81ED-4DB2-BD59-A6C34878D82A}">
                    <a16:rowId xmlns:a16="http://schemas.microsoft.com/office/drawing/2014/main" val="1042316688"/>
                  </a:ext>
                </a:extLst>
              </a:tr>
              <a:tr h="1510252">
                <a:tc>
                  <a:txBody>
                    <a:bodyPr/>
                    <a:lstStyle/>
                    <a:p>
                      <a:r>
                        <a:rPr kumimoji="1" lang="ja-JP" altLang="en-US" sz="1400" b="0" dirty="0">
                          <a:solidFill>
                            <a:schemeClr val="tx1"/>
                          </a:solidFill>
                          <a:latin typeface="HGPｺﾞｼｯｸE" panose="020B0900000000000000" pitchFamily="50" charset="-128"/>
                          <a:ea typeface="HGPｺﾞｼｯｸE" panose="020B0900000000000000" pitchFamily="50" charset="-128"/>
                        </a:rPr>
                        <a:t>①コンビニ納付</a:t>
                      </a:r>
                      <a:endParaRPr kumimoji="1" lang="en-US" altLang="ja-JP" sz="1400" b="0" dirty="0">
                        <a:solidFill>
                          <a:schemeClr val="tx1"/>
                        </a:solidFill>
                        <a:latin typeface="HGPｺﾞｼｯｸM" panose="020B0600000000000000" pitchFamily="50" charset="-128"/>
                        <a:ea typeface="HGPｺﾞｼｯｸM" panose="020B0600000000000000" pitchFamily="50" charset="-128"/>
                      </a:endParaRPr>
                    </a:p>
                    <a:p>
                      <a:r>
                        <a:rPr kumimoji="1" lang="ja-JP" altLang="en-US" sz="1400" b="0" dirty="0">
                          <a:solidFill>
                            <a:schemeClr val="tx1"/>
                          </a:solidFill>
                          <a:latin typeface="HGPｺﾞｼｯｸM" panose="020B0600000000000000" pitchFamily="50" charset="-128"/>
                          <a:ea typeface="HGPｺﾞｼｯｸM" panose="020B0600000000000000" pitchFamily="50" charset="-128"/>
                        </a:rPr>
                        <a:t>　（納付書による</a:t>
                      </a:r>
                      <a:endParaRPr kumimoji="1" lang="en-US" altLang="ja-JP" sz="1400" b="0" dirty="0">
                        <a:solidFill>
                          <a:schemeClr val="tx1"/>
                        </a:solidFill>
                        <a:latin typeface="HGPｺﾞｼｯｸM" panose="020B0600000000000000" pitchFamily="50" charset="-128"/>
                        <a:ea typeface="HGPｺﾞｼｯｸM" panose="020B0600000000000000" pitchFamily="50" charset="-128"/>
                      </a:endParaRPr>
                    </a:p>
                    <a:p>
                      <a:r>
                        <a:rPr kumimoji="1" lang="ja-JP" altLang="en-US" sz="1400" b="0" dirty="0">
                          <a:solidFill>
                            <a:schemeClr val="tx1"/>
                          </a:solidFill>
                          <a:latin typeface="HGPｺﾞｼｯｸM" panose="020B0600000000000000" pitchFamily="50" charset="-128"/>
                          <a:ea typeface="HGPｺﾞｼｯｸM" panose="020B0600000000000000" pitchFamily="50" charset="-128"/>
                        </a:rPr>
                        <a:t>　 現金払い）</a:t>
                      </a:r>
                      <a:endParaRPr kumimoji="1" lang="ja-JP" altLang="en-US" sz="1400" b="0" dirty="0">
                        <a:solidFill>
                          <a:srgbClr val="FF0000"/>
                        </a:solidFill>
                        <a:latin typeface="HGPｺﾞｼｯｸM" panose="020B0600000000000000" pitchFamily="50" charset="-128"/>
                        <a:ea typeface="HGPｺﾞｼｯｸM" panose="020B0600000000000000" pitchFamily="50" charset="-128"/>
                      </a:endParaRPr>
                    </a:p>
                  </a:txBody>
                  <a:tcPr marL="10800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CC"/>
                    </a:solidFill>
                  </a:tcPr>
                </a:tc>
                <a:tc>
                  <a:txBody>
                    <a:bodyPr/>
                    <a:lstStyle/>
                    <a:p>
                      <a:pPr marL="0" marR="0" lvl="0" indent="0" algn="l" defTabSz="755934" rtl="0" eaLnBrk="1" fontAlgn="auto" latinLnBrk="0" hangingPunct="1">
                        <a:lnSpc>
                          <a:spcPct val="110000"/>
                        </a:lnSpc>
                        <a:spcBef>
                          <a:spcPts val="0"/>
                        </a:spcBef>
                        <a:spcAft>
                          <a:spcPts val="0"/>
                        </a:spcAft>
                        <a:buClrTx/>
                        <a:buSzTx/>
                        <a:buFontTx/>
                        <a:buNone/>
                        <a:tabLst/>
                        <a:defRPr/>
                      </a:pPr>
                      <a:r>
                        <a:rPr kumimoji="1" lang="ja-JP" altLang="en-US" sz="1400" b="0" dirty="0">
                          <a:solidFill>
                            <a:schemeClr val="tx1"/>
                          </a:solidFill>
                          <a:latin typeface="HGPｺﾞｼｯｸE" panose="020B0900000000000000" pitchFamily="50" charset="-128"/>
                          <a:ea typeface="HGPｺﾞｼｯｸE" panose="020B0900000000000000" pitchFamily="50" charset="-128"/>
                        </a:rPr>
                        <a:t>コンビニ店舗に旅券専用の「納付書」を提示し、現金納付をしたうえで、「納付済証」を受取ってください。</a:t>
                      </a:r>
                    </a:p>
                    <a:p>
                      <a:pPr marL="0" marR="0" lvl="0" indent="0" algn="l" defTabSz="755934" rtl="0" eaLnBrk="1" fontAlgn="auto" latinLnBrk="0" hangingPunct="1">
                        <a:lnSpc>
                          <a:spcPct val="110000"/>
                        </a:lnSpc>
                        <a:spcBef>
                          <a:spcPts val="0"/>
                        </a:spcBef>
                        <a:spcAft>
                          <a:spcPts val="0"/>
                        </a:spcAft>
                        <a:buClrTx/>
                        <a:buSzTx/>
                        <a:buFontTx/>
                        <a:buNone/>
                        <a:tabLst/>
                        <a:defRPr/>
                      </a:pPr>
                      <a:r>
                        <a:rPr kumimoji="1" lang="en-US" altLang="ja-JP" sz="1200" b="0" dirty="0">
                          <a:solidFill>
                            <a:schemeClr val="tx1"/>
                          </a:solidFill>
                          <a:latin typeface="HGPｺﾞｼｯｸM" panose="020B0600000000000000" pitchFamily="50" charset="-128"/>
                          <a:ea typeface="HGPｺﾞｼｯｸM" panose="020B0600000000000000" pitchFamily="50" charset="-128"/>
                        </a:rPr>
                        <a:t>※</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「納付書」は、旅券の申請・受領をされる窓口で配布します。</a:t>
                      </a:r>
                      <a:endParaRPr kumimoji="1" lang="en-US" altLang="ja-JP" sz="1200" b="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755934" rtl="0" eaLnBrk="1" fontAlgn="auto" latinLnBrk="0" hangingPunct="1">
                        <a:lnSpc>
                          <a:spcPct val="110000"/>
                        </a:lnSpc>
                        <a:spcBef>
                          <a:spcPts val="0"/>
                        </a:spcBef>
                        <a:spcAft>
                          <a:spcPts val="0"/>
                        </a:spcAft>
                        <a:buClrTx/>
                        <a:buSzTx/>
                        <a:buFontTx/>
                        <a:buNone/>
                        <a:tabLst/>
                        <a:defRPr/>
                      </a:pPr>
                      <a:r>
                        <a:rPr kumimoji="1" lang="ja-JP" altLang="en-US" sz="1200" b="0" dirty="0">
                          <a:solidFill>
                            <a:schemeClr val="tx1"/>
                          </a:solidFill>
                          <a:latin typeface="HGPｺﾞｼｯｸM" panose="020B0600000000000000" pitchFamily="50" charset="-128"/>
                          <a:ea typeface="HGPｺﾞｼｯｸM" panose="020B0600000000000000" pitchFamily="50" charset="-128"/>
                        </a:rPr>
                        <a:t>　 （納付書の配布は令和８年１月５日からです）</a:t>
                      </a:r>
                      <a:endParaRPr kumimoji="1" lang="en-US" altLang="ja-JP" sz="1200" b="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755934" rtl="0" eaLnBrk="1" fontAlgn="auto" latinLnBrk="0" hangingPunct="1">
                        <a:lnSpc>
                          <a:spcPct val="110000"/>
                        </a:lnSpc>
                        <a:spcBef>
                          <a:spcPts val="0"/>
                        </a:spcBef>
                        <a:spcAft>
                          <a:spcPts val="0"/>
                        </a:spcAft>
                        <a:buClrTx/>
                        <a:buSzTx/>
                        <a:buFontTx/>
                        <a:buNone/>
                        <a:tabLst/>
                        <a:defRPr/>
                      </a:pPr>
                      <a:r>
                        <a:rPr kumimoji="1" lang="en-US" altLang="ja-JP" sz="1200" b="0" dirty="0">
                          <a:solidFill>
                            <a:schemeClr val="tx1"/>
                          </a:solidFill>
                          <a:latin typeface="HGPｺﾞｼｯｸM" panose="020B0600000000000000" pitchFamily="50" charset="-128"/>
                          <a:ea typeface="HGPｺﾞｼｯｸM" panose="020B0600000000000000" pitchFamily="50" charset="-128"/>
                        </a:rPr>
                        <a:t>※</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原則、旅券の受領日に納付してください。</a:t>
                      </a:r>
                    </a:p>
                    <a:p>
                      <a:pPr marL="0" marR="0" lvl="0" indent="0" algn="l" defTabSz="755934" rtl="0" eaLnBrk="1" fontAlgn="auto" latinLnBrk="0" hangingPunct="1">
                        <a:lnSpc>
                          <a:spcPct val="110000"/>
                        </a:lnSpc>
                        <a:spcBef>
                          <a:spcPts val="0"/>
                        </a:spcBef>
                        <a:spcAft>
                          <a:spcPts val="0"/>
                        </a:spcAft>
                        <a:buClrTx/>
                        <a:buSzTx/>
                        <a:buFontTx/>
                        <a:buNone/>
                        <a:tabLst/>
                        <a:defRPr/>
                      </a:pPr>
                      <a:r>
                        <a:rPr kumimoji="1" lang="en-US" altLang="ja-JP" sz="1200" b="0" dirty="0">
                          <a:solidFill>
                            <a:schemeClr val="tx1"/>
                          </a:solidFill>
                          <a:latin typeface="HGPｺﾞｼｯｸM" panose="020B0600000000000000" pitchFamily="50" charset="-128"/>
                          <a:ea typeface="HGPｺﾞｼｯｸM" panose="020B0600000000000000" pitchFamily="50" charset="-128"/>
                        </a:rPr>
                        <a:t>※</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「納付済証」は旅券受領に必要ですので、紛失にご注意ください。</a:t>
                      </a:r>
                      <a:endParaRPr kumimoji="1" lang="en-US" altLang="ja-JP" sz="1200" b="0" dirty="0">
                        <a:solidFill>
                          <a:schemeClr val="tx1"/>
                        </a:solidFill>
                        <a:latin typeface="HGPｺﾞｼｯｸM" panose="020B0600000000000000" pitchFamily="50" charset="-128"/>
                        <a:ea typeface="HGPｺﾞｼｯｸM" panose="020B0600000000000000" pitchFamily="50" charset="-128"/>
                      </a:endParaRPr>
                    </a:p>
                  </a:txBody>
                  <a:tcPr marL="7200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CC"/>
                    </a:solidFill>
                  </a:tcPr>
                </a:tc>
                <a:tc rowSpan="2">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HGPｺﾞｼｯｸE" panose="020B0900000000000000" pitchFamily="50" charset="-128"/>
                          <a:ea typeface="HGPｺﾞｼｯｸE" panose="020B0900000000000000" pitchFamily="50" charset="-128"/>
                        </a:rPr>
                        <a:t>収入印紙 購入</a:t>
                      </a:r>
                      <a:endParaRPr kumimoji="1" lang="en-US" altLang="ja-JP" sz="1400" b="0" dirty="0">
                        <a:solidFill>
                          <a:schemeClr val="tx1"/>
                        </a:solidFill>
                        <a:latin typeface="HGPｺﾞｼｯｸE" panose="020B0900000000000000" pitchFamily="50" charset="-128"/>
                        <a:ea typeface="HGPｺﾞｼｯｸE" panose="020B0900000000000000" pitchFamily="50" charset="-128"/>
                      </a:endParaRPr>
                    </a:p>
                    <a:p>
                      <a:pPr marL="0" marR="0" lvl="0" indent="0" algn="l" defTabSz="755934" rtl="0" eaLnBrk="1" fontAlgn="auto" latinLnBrk="0" hangingPunct="1">
                        <a:lnSpc>
                          <a:spcPct val="100000"/>
                        </a:lnSpc>
                        <a:spcBef>
                          <a:spcPts val="0"/>
                        </a:spcBef>
                        <a:spcAft>
                          <a:spcPts val="0"/>
                        </a:spcAft>
                        <a:buClrTx/>
                        <a:buSzTx/>
                        <a:buFontTx/>
                        <a:buNone/>
                        <a:tabLst/>
                        <a:defRPr/>
                      </a:pPr>
                      <a:endParaRPr kumimoji="1" lang="en-US" altLang="ja-JP" sz="1100" b="0" dirty="0">
                        <a:solidFill>
                          <a:schemeClr val="tx1"/>
                        </a:solidFill>
                        <a:latin typeface="HGPｺﾞｼｯｸE" panose="020B0900000000000000" pitchFamily="50" charset="-128"/>
                        <a:ea typeface="HGPｺﾞｼｯｸE" panose="020B0900000000000000" pitchFamily="50" charset="-128"/>
                      </a:endParaRPr>
                    </a:p>
                    <a:p>
                      <a:pPr marL="0" marR="0" lvl="0" indent="0" algn="l" defTabSz="755934"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HGPｺﾞｼｯｸM" panose="020B0600000000000000" pitchFamily="50" charset="-128"/>
                          <a:ea typeface="HGPｺﾞｼｯｸM" panose="020B0600000000000000" pitchFamily="50" charset="-128"/>
                        </a:rPr>
                        <a:t>※</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旅券受領に必要</a:t>
                      </a:r>
                      <a:endParaRPr kumimoji="1" lang="en-US" altLang="ja-JP" sz="1200" b="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755934"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HGPｺﾞｼｯｸM" panose="020B0600000000000000" pitchFamily="50" charset="-128"/>
                          <a:ea typeface="HGPｺﾞｼｯｸM" panose="020B0600000000000000" pitchFamily="50" charset="-128"/>
                        </a:rPr>
                        <a:t>　 ですので、事前</a:t>
                      </a:r>
                      <a:endParaRPr kumimoji="1" lang="en-US" altLang="ja-JP" sz="1200" b="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755934"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HGPｺﾞｼｯｸM" panose="020B0600000000000000" pitchFamily="50" charset="-128"/>
                          <a:ea typeface="HGPｺﾞｼｯｸM" panose="020B0600000000000000" pitchFamily="50" charset="-128"/>
                        </a:rPr>
                        <a:t>　 に購入してきて</a:t>
                      </a:r>
                      <a:endParaRPr kumimoji="1" lang="en-US" altLang="ja-JP" sz="1200" b="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755934"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HGPｺﾞｼｯｸM" panose="020B0600000000000000" pitchFamily="50" charset="-128"/>
                          <a:ea typeface="HGPｺﾞｼｯｸM" panose="020B0600000000000000" pitchFamily="50" charset="-128"/>
                        </a:rPr>
                        <a:t>　 ください。</a:t>
                      </a:r>
                      <a:endParaRPr kumimoji="1" lang="ja-JP" altLang="en-US" sz="1200" dirty="0">
                        <a:latin typeface="HGPｺﾞｼｯｸM" panose="020B0600000000000000" pitchFamily="50" charset="-128"/>
                        <a:ea typeface="HGPｺﾞｼｯｸM" panose="020B0600000000000000" pitchFamily="50" charset="-128"/>
                      </a:endParaRPr>
                    </a:p>
                  </a:txBody>
                  <a:tcPr marL="7200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C6C6"/>
                    </a:solidFill>
                  </a:tcPr>
                </a:tc>
                <a:extLst>
                  <a:ext uri="{0D108BD9-81ED-4DB2-BD59-A6C34878D82A}">
                    <a16:rowId xmlns:a16="http://schemas.microsoft.com/office/drawing/2014/main" val="4243546040"/>
                  </a:ext>
                </a:extLst>
              </a:tr>
              <a:tr h="660632">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HGPｺﾞｼｯｸE" panose="020B0900000000000000" pitchFamily="50" charset="-128"/>
                          <a:ea typeface="HGPｺﾞｼｯｸE" panose="020B0900000000000000" pitchFamily="50" charset="-128"/>
                        </a:rPr>
                        <a:t>②県収入証紙</a:t>
                      </a:r>
                      <a:endParaRPr kumimoji="1" lang="en-US" altLang="ja-JP" sz="1400" b="0" dirty="0">
                        <a:solidFill>
                          <a:schemeClr val="tx1"/>
                        </a:solidFill>
                        <a:latin typeface="HGPｺﾞｼｯｸE" panose="020B0900000000000000" pitchFamily="50" charset="-128"/>
                        <a:ea typeface="HGPｺﾞｼｯｸE" panose="020B0900000000000000" pitchFamily="50" charset="-128"/>
                      </a:endParaRPr>
                    </a:p>
                    <a:p>
                      <a:pPr marL="0" marR="0" lvl="0" indent="0" algn="l" defTabSz="755934"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HGPｺﾞｼｯｸE" panose="020B0900000000000000" pitchFamily="50" charset="-128"/>
                          <a:ea typeface="HGPｺﾞｼｯｸE" panose="020B0900000000000000" pitchFamily="50" charset="-128"/>
                        </a:rPr>
                        <a:t>　 購入</a:t>
                      </a:r>
                      <a:endParaRPr kumimoji="1" lang="ja-JP" altLang="en-US" sz="1400" b="0" dirty="0">
                        <a:latin typeface="HGPｺﾞｼｯｸE" panose="020B0900000000000000" pitchFamily="50" charset="-128"/>
                        <a:ea typeface="HGPｺﾞｼｯｸE" panose="020B0900000000000000" pitchFamily="50" charset="-128"/>
                      </a:endParaRPr>
                    </a:p>
                  </a:txBody>
                  <a:tcPr marL="10800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CC"/>
                    </a:solidFill>
                  </a:tcPr>
                </a:tc>
                <a:tc>
                  <a:txBody>
                    <a:bodyPr/>
                    <a:lstStyle/>
                    <a:p>
                      <a:r>
                        <a:rPr kumimoji="1" lang="en-US" altLang="ja-JP" sz="1200" b="0" dirty="0">
                          <a:solidFill>
                            <a:schemeClr val="tx1"/>
                          </a:solidFill>
                          <a:latin typeface="HGPｺﾞｼｯｸM" panose="020B0600000000000000" pitchFamily="50" charset="-128"/>
                          <a:ea typeface="HGPｺﾞｼｯｸM" panose="020B0600000000000000" pitchFamily="50" charset="-128"/>
                        </a:rPr>
                        <a:t>※</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旅券受領に必要ですので、事前に購入してきてください。</a:t>
                      </a:r>
                      <a:endParaRPr kumimoji="1" lang="en-US" altLang="ja-JP" sz="1200" b="0" dirty="0">
                        <a:solidFill>
                          <a:schemeClr val="tx1"/>
                        </a:solidFill>
                        <a:latin typeface="HGPｺﾞｼｯｸM" panose="020B0600000000000000" pitchFamily="50" charset="-128"/>
                        <a:ea typeface="HGPｺﾞｼｯｸM" panose="020B0600000000000000" pitchFamily="50" charset="-128"/>
                      </a:endParaRPr>
                    </a:p>
                    <a:p>
                      <a:r>
                        <a:rPr kumimoji="1" lang="en-US" altLang="ja-JP" sz="1200" b="0" dirty="0">
                          <a:solidFill>
                            <a:schemeClr val="tx1"/>
                          </a:solidFill>
                          <a:latin typeface="HGPｺﾞｼｯｸM" panose="020B0600000000000000" pitchFamily="50" charset="-128"/>
                          <a:ea typeface="HGPｺﾞｼｯｸM" panose="020B0600000000000000" pitchFamily="50" charset="-128"/>
                        </a:rPr>
                        <a:t>※</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令和７年１２月末販売終了ですが、令和８年９月末日まで利用できます。</a:t>
                      </a:r>
                      <a:endParaRPr kumimoji="1" lang="ja-JP" altLang="en-US" sz="1200" b="0" dirty="0">
                        <a:latin typeface="HGPｺﾞｼｯｸM" panose="020B0600000000000000" pitchFamily="50" charset="-128"/>
                        <a:ea typeface="HGPｺﾞｼｯｸM" panose="020B0600000000000000" pitchFamily="50" charset="-128"/>
                      </a:endParaRPr>
                    </a:p>
                  </a:txBody>
                  <a:tcPr marL="10800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CC"/>
                    </a:solidFill>
                  </a:tcPr>
                </a:tc>
                <a:tc vMerge="1">
                  <a:txBody>
                    <a:bodyPr/>
                    <a:lstStyle/>
                    <a:p>
                      <a:endParaRPr kumimoji="1" lang="ja-JP" altLang="en-US" sz="1100" dirty="0"/>
                    </a:p>
                  </a:txBody>
                  <a:tcPr>
                    <a:lnL w="9525" cap="flat" cmpd="sng" algn="ctr">
                      <a:solidFill>
                        <a:schemeClr val="tx1">
                          <a:lumMod val="50000"/>
                          <a:lumOff val="50000"/>
                        </a:schemeClr>
                      </a:solidFill>
                      <a:prstDash val="solid"/>
                      <a:round/>
                      <a:headEnd type="none" w="med" len="med"/>
                      <a:tailEnd type="none" w="med" len="med"/>
                    </a:lnL>
                  </a:tcPr>
                </a:tc>
                <a:extLst>
                  <a:ext uri="{0D108BD9-81ED-4DB2-BD59-A6C34878D82A}">
                    <a16:rowId xmlns:a16="http://schemas.microsoft.com/office/drawing/2014/main" val="380865683"/>
                  </a:ext>
                </a:extLst>
              </a:tr>
            </a:tbl>
          </a:graphicData>
        </a:graphic>
      </p:graphicFrame>
      <p:grpSp>
        <p:nvGrpSpPr>
          <p:cNvPr id="4" name="グループ化 3">
            <a:extLst>
              <a:ext uri="{FF2B5EF4-FFF2-40B4-BE49-F238E27FC236}">
                <a16:creationId xmlns:a16="http://schemas.microsoft.com/office/drawing/2014/main" id="{D4BA9D3F-9537-0098-6604-82F47407C8D6}"/>
              </a:ext>
            </a:extLst>
          </p:cNvPr>
          <p:cNvGrpSpPr/>
          <p:nvPr/>
        </p:nvGrpSpPr>
        <p:grpSpPr>
          <a:xfrm>
            <a:off x="533722" y="6848760"/>
            <a:ext cx="864000" cy="504000"/>
            <a:chOff x="216540" y="2656339"/>
            <a:chExt cx="864000" cy="504000"/>
          </a:xfrm>
        </p:grpSpPr>
        <p:sp>
          <p:nvSpPr>
            <p:cNvPr id="10" name="楕円 9">
              <a:extLst>
                <a:ext uri="{FF2B5EF4-FFF2-40B4-BE49-F238E27FC236}">
                  <a16:creationId xmlns:a16="http://schemas.microsoft.com/office/drawing/2014/main" id="{0A434FC5-3CB3-732A-3628-B715A1398541}"/>
                </a:ext>
              </a:extLst>
            </p:cNvPr>
            <p:cNvSpPr/>
            <p:nvPr/>
          </p:nvSpPr>
          <p:spPr>
            <a:xfrm>
              <a:off x="216540" y="2656339"/>
              <a:ext cx="864000" cy="504000"/>
            </a:xfrm>
            <a:prstGeom prst="ellipse">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530DF4CA-0A8D-3CBE-E4F5-11BD0B734A4F}"/>
                </a:ext>
              </a:extLst>
            </p:cNvPr>
            <p:cNvSpPr txBox="1"/>
            <p:nvPr/>
          </p:nvSpPr>
          <p:spPr>
            <a:xfrm>
              <a:off x="324540" y="2756369"/>
              <a:ext cx="648000" cy="256224"/>
            </a:xfrm>
            <a:prstGeom prst="rect">
              <a:avLst/>
            </a:prstGeom>
            <a:noFill/>
          </p:spPr>
          <p:txBody>
            <a:bodyPr vert="horz" wrap="square" lIns="0" tIns="0" rIns="0" bIns="0" rtlCol="0">
              <a:spAutoFit/>
            </a:bodyPr>
            <a:lstStyle/>
            <a:p>
              <a:pPr algn="ctr">
                <a:lnSpc>
                  <a:spcPct val="120000"/>
                </a:lnSpc>
              </a:pPr>
              <a:r>
                <a:rPr lang="ja-JP" altLang="en-US" sz="1600" dirty="0">
                  <a:solidFill>
                    <a:schemeClr val="bg1"/>
                  </a:solidFill>
                  <a:latin typeface="HGP創英角ｺﾞｼｯｸUB" panose="020B0900000000000000" pitchFamily="50" charset="-128"/>
                  <a:ea typeface="HGP創英角ｺﾞｼｯｸUB" panose="020B0900000000000000" pitchFamily="50" charset="-128"/>
                </a:rPr>
                <a:t>手順２</a:t>
              </a:r>
              <a:endParaRPr lang="en-US" altLang="ja-JP" sz="1600" dirty="0">
                <a:latin typeface="HGP創英角ｺﾞｼｯｸUB" panose="020B0900000000000000" pitchFamily="50" charset="-128"/>
                <a:ea typeface="HGP創英角ｺﾞｼｯｸUB" panose="020B0900000000000000" pitchFamily="50" charset="-128"/>
              </a:endParaRPr>
            </a:p>
          </p:txBody>
        </p:sp>
      </p:grpSp>
      <p:sp>
        <p:nvSpPr>
          <p:cNvPr id="235" name="矢印: 折線 234">
            <a:extLst>
              <a:ext uri="{FF2B5EF4-FFF2-40B4-BE49-F238E27FC236}">
                <a16:creationId xmlns:a16="http://schemas.microsoft.com/office/drawing/2014/main" id="{D6FB0375-9A7E-51DE-F09C-52753768ADA9}"/>
              </a:ext>
            </a:extLst>
          </p:cNvPr>
          <p:cNvSpPr/>
          <p:nvPr/>
        </p:nvSpPr>
        <p:spPr>
          <a:xfrm flipV="1">
            <a:off x="2263754" y="8363949"/>
            <a:ext cx="1264753" cy="261157"/>
          </a:xfrm>
          <a:prstGeom prst="bentArrow">
            <a:avLst>
              <a:gd name="adj1" fmla="val 29565"/>
              <a:gd name="adj2" fmla="val 34455"/>
              <a:gd name="adj3" fmla="val 50000"/>
              <a:gd name="adj4" fmla="val 34222"/>
            </a:avLst>
          </a:prstGeom>
          <a:solidFill>
            <a:srgbClr val="FF4D00"/>
          </a:solidFill>
          <a:ln w="952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7" name="矢印: 折線 16">
            <a:extLst>
              <a:ext uri="{FF2B5EF4-FFF2-40B4-BE49-F238E27FC236}">
                <a16:creationId xmlns:a16="http://schemas.microsoft.com/office/drawing/2014/main" id="{58AE0F92-893A-5150-2413-02BBC6C13BB6}"/>
              </a:ext>
            </a:extLst>
          </p:cNvPr>
          <p:cNvSpPr/>
          <p:nvPr/>
        </p:nvSpPr>
        <p:spPr>
          <a:xfrm flipH="1" flipV="1">
            <a:off x="4299777" y="8365740"/>
            <a:ext cx="1264753" cy="261157"/>
          </a:xfrm>
          <a:prstGeom prst="bentArrow">
            <a:avLst>
              <a:gd name="adj1" fmla="val 29565"/>
              <a:gd name="adj2" fmla="val 34455"/>
              <a:gd name="adj3" fmla="val 50000"/>
              <a:gd name="adj4" fmla="val 34222"/>
            </a:avLst>
          </a:prstGeom>
          <a:solidFill>
            <a:srgbClr val="FF33CC"/>
          </a:solidFill>
          <a:ln w="952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36" name="四角形: 角を丸くする 235">
            <a:extLst>
              <a:ext uri="{FF2B5EF4-FFF2-40B4-BE49-F238E27FC236}">
                <a16:creationId xmlns:a16="http://schemas.microsoft.com/office/drawing/2014/main" id="{EA954CB1-7A5B-39EA-2D95-14C48A1B3992}"/>
              </a:ext>
            </a:extLst>
          </p:cNvPr>
          <p:cNvSpPr/>
          <p:nvPr/>
        </p:nvSpPr>
        <p:spPr>
          <a:xfrm>
            <a:off x="5155846" y="7938214"/>
            <a:ext cx="2149294" cy="432000"/>
          </a:xfrm>
          <a:prstGeom prst="roundRect">
            <a:avLst>
              <a:gd name="adj" fmla="val 3436"/>
            </a:avLst>
          </a:prstGeom>
          <a:solidFill>
            <a:srgbClr val="FFEFE9"/>
          </a:solidFill>
          <a:ln w="15875">
            <a:solidFill>
              <a:srgbClr val="FF33CC"/>
            </a:solidFill>
            <a:prstDash val="sysDot"/>
          </a:ln>
        </p:spPr>
        <p:style>
          <a:lnRef idx="2">
            <a:schemeClr val="accent1">
              <a:shade val="15000"/>
            </a:schemeClr>
          </a:lnRef>
          <a:fillRef idx="1">
            <a:schemeClr val="accent1"/>
          </a:fillRef>
          <a:effectRef idx="0">
            <a:schemeClr val="accent1"/>
          </a:effectRef>
          <a:fontRef idx="minor">
            <a:schemeClr val="lt1"/>
          </a:fontRef>
        </p:style>
        <p:txBody>
          <a:bodyPr vert="horz" lIns="90000" tIns="0" rIns="0" bIns="0" rtlCol="0" anchor="ctr" anchorCtr="0"/>
          <a:lstStyle/>
          <a:p>
            <a:pPr>
              <a:lnSpc>
                <a:spcPct val="110000"/>
              </a:lnSpc>
            </a:pPr>
            <a:r>
              <a:rPr kumimoji="1" lang="ja-JP" altLang="en-US" sz="1050" dirty="0">
                <a:solidFill>
                  <a:schemeClr val="tx1"/>
                </a:solidFill>
                <a:latin typeface="HGPｺﾞｼｯｸE" panose="020B0900000000000000" pitchFamily="50" charset="-128"/>
                <a:ea typeface="HGPｺﾞｼｯｸE" panose="020B0900000000000000" pitchFamily="50" charset="-128"/>
              </a:rPr>
              <a:t>「</a:t>
            </a:r>
            <a:r>
              <a:rPr kumimoji="1" lang="ja-JP" altLang="en-US" sz="1200" dirty="0">
                <a:solidFill>
                  <a:schemeClr val="tx1"/>
                </a:solidFill>
                <a:latin typeface="HGPｺﾞｼｯｸE" panose="020B0900000000000000" pitchFamily="50" charset="-128"/>
                <a:ea typeface="HGPｺﾞｼｯｸE" panose="020B0900000000000000" pitchFamily="50" charset="-128"/>
              </a:rPr>
              <a:t>収入印紙」を</a:t>
            </a:r>
            <a:endParaRPr kumimoji="1" lang="en-US" altLang="ja-JP" sz="1200" dirty="0">
              <a:solidFill>
                <a:schemeClr val="tx1"/>
              </a:solidFill>
              <a:latin typeface="HGPｺﾞｼｯｸE" panose="020B0900000000000000" pitchFamily="50" charset="-128"/>
              <a:ea typeface="HGPｺﾞｼｯｸE" panose="020B0900000000000000" pitchFamily="50" charset="-128"/>
            </a:endParaRPr>
          </a:p>
          <a:p>
            <a:pPr>
              <a:lnSpc>
                <a:spcPct val="110000"/>
              </a:lnSpc>
            </a:pPr>
            <a:r>
              <a:rPr kumimoji="1" lang="ja-JP" altLang="en-US" sz="1200" dirty="0">
                <a:solidFill>
                  <a:schemeClr val="tx1"/>
                </a:solidFill>
                <a:latin typeface="HGPｺﾞｼｯｸE" panose="020B0900000000000000" pitchFamily="50" charset="-128"/>
                <a:ea typeface="HGPｺﾞｼｯｸE" panose="020B0900000000000000" pitchFamily="50" charset="-128"/>
              </a:rPr>
              <a:t>旅券受領証の国手数欄に貼付</a:t>
            </a:r>
          </a:p>
        </p:txBody>
      </p:sp>
      <p:sp>
        <p:nvSpPr>
          <p:cNvPr id="234" name="四角形: 角を丸くする 233">
            <a:extLst>
              <a:ext uri="{FF2B5EF4-FFF2-40B4-BE49-F238E27FC236}">
                <a16:creationId xmlns:a16="http://schemas.microsoft.com/office/drawing/2014/main" id="{67A717DC-7DDB-ACD2-EA32-D15C48C4EB10}"/>
              </a:ext>
            </a:extLst>
          </p:cNvPr>
          <p:cNvSpPr/>
          <p:nvPr/>
        </p:nvSpPr>
        <p:spPr>
          <a:xfrm>
            <a:off x="462441" y="7397376"/>
            <a:ext cx="2556000" cy="1008000"/>
          </a:xfrm>
          <a:prstGeom prst="roundRect">
            <a:avLst>
              <a:gd name="adj" fmla="val 3436"/>
            </a:avLst>
          </a:prstGeom>
          <a:solidFill>
            <a:srgbClr val="FFFFCC"/>
          </a:solidFill>
          <a:ln w="12700">
            <a:solidFill>
              <a:srgbClr val="FF4D00"/>
            </a:solidFill>
            <a:prstDash val="solid"/>
          </a:ln>
        </p:spPr>
        <p:style>
          <a:lnRef idx="2">
            <a:schemeClr val="accent1">
              <a:shade val="15000"/>
            </a:schemeClr>
          </a:lnRef>
          <a:fillRef idx="1">
            <a:schemeClr val="accent1"/>
          </a:fillRef>
          <a:effectRef idx="0">
            <a:schemeClr val="accent1"/>
          </a:effectRef>
          <a:fontRef idx="minor">
            <a:schemeClr val="lt1"/>
          </a:fontRef>
        </p:style>
        <p:txBody>
          <a:bodyPr vert="horz" lIns="90000" tIns="0" rIns="0" bIns="0" rtlCol="0" anchor="ctr" anchorCtr="0"/>
          <a:lstStyle/>
          <a:p>
            <a:pPr>
              <a:lnSpc>
                <a:spcPct val="110000"/>
              </a:lnSpc>
            </a:pPr>
            <a:r>
              <a:rPr kumimoji="1" lang="ja-JP" altLang="en-US" sz="1200" dirty="0">
                <a:solidFill>
                  <a:schemeClr val="tx1"/>
                </a:solidFill>
                <a:latin typeface="HGPｺﾞｼｯｸE" panose="020B0900000000000000" pitchFamily="50" charset="-128"/>
                <a:ea typeface="HGPｺﾞｼｯｸE" panose="020B0900000000000000" pitchFamily="50" charset="-128"/>
              </a:rPr>
              <a:t>下記①～②のいずれかを、</a:t>
            </a:r>
            <a:endParaRPr kumimoji="1" lang="en-US" altLang="ja-JP" sz="1200" dirty="0">
              <a:solidFill>
                <a:schemeClr val="tx1"/>
              </a:solidFill>
              <a:latin typeface="HGPｺﾞｼｯｸE" panose="020B0900000000000000" pitchFamily="50" charset="-128"/>
              <a:ea typeface="HGPｺﾞｼｯｸE" panose="020B0900000000000000" pitchFamily="50" charset="-128"/>
            </a:endParaRPr>
          </a:p>
          <a:p>
            <a:pPr>
              <a:lnSpc>
                <a:spcPct val="110000"/>
              </a:lnSpc>
            </a:pPr>
            <a:r>
              <a:rPr kumimoji="1" lang="ja-JP" altLang="en-US" sz="1200" dirty="0">
                <a:solidFill>
                  <a:schemeClr val="tx1"/>
                </a:solidFill>
                <a:latin typeface="HGPｺﾞｼｯｸE" panose="020B0900000000000000" pitchFamily="50" charset="-128"/>
                <a:ea typeface="HGPｺﾞｼｯｸE" panose="020B0900000000000000" pitchFamily="50" charset="-128"/>
              </a:rPr>
              <a:t>旅券受領証の県手数料欄に貼付　</a:t>
            </a:r>
            <a:endParaRPr kumimoji="1" lang="en-US" altLang="ja-JP" sz="1200" dirty="0">
              <a:solidFill>
                <a:schemeClr val="tx1"/>
              </a:solidFill>
              <a:latin typeface="HGPｺﾞｼｯｸE" panose="020B0900000000000000" pitchFamily="50" charset="-128"/>
              <a:ea typeface="HGPｺﾞｼｯｸE" panose="020B0900000000000000" pitchFamily="50" charset="-128"/>
            </a:endParaRPr>
          </a:p>
          <a:p>
            <a:pPr>
              <a:lnSpc>
                <a:spcPct val="110000"/>
              </a:lnSpc>
            </a:pPr>
            <a:r>
              <a:rPr kumimoji="1" lang="ja-JP" altLang="en-US" sz="1200" dirty="0">
                <a:solidFill>
                  <a:schemeClr val="tx1"/>
                </a:solidFill>
                <a:latin typeface="HGPｺﾞｼｯｸE" panose="020B0900000000000000" pitchFamily="50" charset="-128"/>
                <a:ea typeface="HGPｺﾞｼｯｸE" panose="020B0900000000000000" pitchFamily="50" charset="-128"/>
              </a:rPr>
              <a:t>　①コンビニ払いの方は、「納付済証」</a:t>
            </a:r>
            <a:endParaRPr kumimoji="1" lang="en-US" altLang="ja-JP" sz="1200" dirty="0">
              <a:solidFill>
                <a:schemeClr val="tx1"/>
              </a:solidFill>
              <a:latin typeface="HGPｺﾞｼｯｸE" panose="020B0900000000000000" pitchFamily="50" charset="-128"/>
              <a:ea typeface="HGPｺﾞｼｯｸE" panose="020B0900000000000000" pitchFamily="50" charset="-128"/>
            </a:endParaRPr>
          </a:p>
          <a:p>
            <a:pPr>
              <a:lnSpc>
                <a:spcPct val="110000"/>
              </a:lnSpc>
            </a:pPr>
            <a:r>
              <a:rPr kumimoji="1" lang="ja-JP" altLang="en-US" sz="1200" dirty="0">
                <a:solidFill>
                  <a:schemeClr val="tx1"/>
                </a:solidFill>
                <a:latin typeface="HGPｺﾞｼｯｸE" panose="020B0900000000000000" pitchFamily="50" charset="-128"/>
                <a:ea typeface="HGPｺﾞｼｯｸE" panose="020B0900000000000000" pitchFamily="50" charset="-128"/>
              </a:rPr>
              <a:t>　②「収入証紙」</a:t>
            </a:r>
          </a:p>
        </p:txBody>
      </p:sp>
      <p:sp>
        <p:nvSpPr>
          <p:cNvPr id="6" name="正方形/長方形 5">
            <a:extLst>
              <a:ext uri="{FF2B5EF4-FFF2-40B4-BE49-F238E27FC236}">
                <a16:creationId xmlns:a16="http://schemas.microsoft.com/office/drawing/2014/main" id="{DACD0574-88CA-E9BB-E65B-AFF4CF880538}"/>
              </a:ext>
            </a:extLst>
          </p:cNvPr>
          <p:cNvSpPr/>
          <p:nvPr/>
        </p:nvSpPr>
        <p:spPr>
          <a:xfrm>
            <a:off x="90436" y="10378004"/>
            <a:ext cx="7469239" cy="33089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vert="horz" lIns="0" tIns="0" rIns="0" bIns="0" rtlCol="0" anchor="ctr" anchorCtr="0"/>
          <a:lstStyle/>
          <a:p>
            <a:pPr algn="ctr"/>
            <a:r>
              <a:rPr kumimoji="1" lang="ja-JP" altLang="en-US" sz="1400" dirty="0">
                <a:solidFill>
                  <a:schemeClr val="tx1"/>
                </a:solidFill>
                <a:latin typeface="HGPｺﾞｼｯｸE" panose="020B0900000000000000" pitchFamily="50" charset="-128"/>
                <a:ea typeface="HGPｺﾞｼｯｸE" panose="020B0900000000000000" pitchFamily="50" charset="-128"/>
              </a:rPr>
              <a:t>　関市役所　市民課　</a:t>
            </a:r>
            <a:r>
              <a:rPr kumimoji="1" lang="en-US" altLang="ja-JP" sz="1600" dirty="0">
                <a:solidFill>
                  <a:schemeClr val="tx1"/>
                </a:solidFill>
                <a:ea typeface="HGPｺﾞｼｯｸE" panose="020B0900000000000000" pitchFamily="50" charset="-128"/>
              </a:rPr>
              <a:t>Tel</a:t>
            </a:r>
            <a:r>
              <a:rPr kumimoji="1" lang="ja-JP" altLang="en-US" sz="1600" dirty="0">
                <a:solidFill>
                  <a:schemeClr val="tx1"/>
                </a:solidFill>
                <a:ea typeface="HGPｺﾞｼｯｸE" panose="020B0900000000000000" pitchFamily="50" charset="-128"/>
              </a:rPr>
              <a:t>：</a:t>
            </a:r>
            <a:r>
              <a:rPr kumimoji="1" lang="ja-JP" altLang="en-US" sz="900" dirty="0">
                <a:solidFill>
                  <a:schemeClr val="tx1"/>
                </a:solidFill>
                <a:ea typeface="HGPｺﾞｼｯｸE" panose="020B0900000000000000" pitchFamily="50" charset="-128"/>
              </a:rPr>
              <a:t>０５７５</a:t>
            </a:r>
            <a:r>
              <a:rPr kumimoji="1" lang="en-US" altLang="ja-JP" sz="900" dirty="0">
                <a:solidFill>
                  <a:schemeClr val="tx1"/>
                </a:solidFill>
                <a:ea typeface="HGPｺﾞｼｯｸE" panose="020B0900000000000000" pitchFamily="50" charset="-128"/>
              </a:rPr>
              <a:t>-</a:t>
            </a:r>
            <a:r>
              <a:rPr kumimoji="1" lang="ja-JP" altLang="en-US" sz="900" dirty="0">
                <a:solidFill>
                  <a:schemeClr val="tx1"/>
                </a:solidFill>
                <a:ea typeface="HGPｺﾞｼｯｸE" panose="020B0900000000000000" pitchFamily="50" charset="-128"/>
              </a:rPr>
              <a:t>２３</a:t>
            </a:r>
            <a:r>
              <a:rPr kumimoji="1" lang="en-US" altLang="ja-JP" sz="900" dirty="0">
                <a:solidFill>
                  <a:schemeClr val="tx1"/>
                </a:solidFill>
                <a:ea typeface="HGPｺﾞｼｯｸE" panose="020B0900000000000000" pitchFamily="50" charset="-128"/>
              </a:rPr>
              <a:t>-</a:t>
            </a:r>
            <a:r>
              <a:rPr kumimoji="1" lang="ja-JP" altLang="en-US" sz="900" dirty="0">
                <a:solidFill>
                  <a:schemeClr val="tx1"/>
                </a:solidFill>
                <a:ea typeface="HGPｺﾞｼｯｸE" panose="020B0900000000000000" pitchFamily="50" charset="-128"/>
              </a:rPr>
              <a:t>７７９６　</a:t>
            </a:r>
            <a:r>
              <a:rPr kumimoji="1" lang="ja-JP" altLang="en-US" sz="1100" dirty="0">
                <a:solidFill>
                  <a:schemeClr val="tx1"/>
                </a:solidFill>
                <a:ea typeface="HGPｺﾞｼｯｸE" panose="020B0900000000000000" pitchFamily="50" charset="-128"/>
              </a:rPr>
              <a:t>お問い合わせ対応時間 月～金  </a:t>
            </a:r>
            <a:r>
              <a:rPr kumimoji="1" lang="en-US" altLang="ja-JP" sz="1200" dirty="0">
                <a:solidFill>
                  <a:schemeClr val="tx1"/>
                </a:solidFill>
                <a:ea typeface="HGPｺﾞｼｯｸE" panose="020B0900000000000000" pitchFamily="50" charset="-128"/>
              </a:rPr>
              <a:t>9:00</a:t>
            </a:r>
            <a:r>
              <a:rPr kumimoji="1" lang="ja-JP" altLang="en-US" sz="1200" dirty="0">
                <a:solidFill>
                  <a:schemeClr val="tx1"/>
                </a:solidFill>
                <a:ea typeface="HGPｺﾞｼｯｸE" panose="020B0900000000000000" pitchFamily="50" charset="-128"/>
              </a:rPr>
              <a:t>～</a:t>
            </a:r>
            <a:r>
              <a:rPr kumimoji="1" lang="en-US" altLang="ja-JP" sz="1200" dirty="0">
                <a:solidFill>
                  <a:schemeClr val="tx1"/>
                </a:solidFill>
                <a:ea typeface="HGPｺﾞｼｯｸE" panose="020B0900000000000000" pitchFamily="50" charset="-128"/>
              </a:rPr>
              <a:t>17:00</a:t>
            </a:r>
            <a:r>
              <a:rPr kumimoji="1" lang="ja-JP" altLang="en-US" sz="900" dirty="0">
                <a:solidFill>
                  <a:schemeClr val="tx1"/>
                </a:solidFill>
                <a:ea typeface="HGPｺﾞｼｯｸE" panose="020B0900000000000000" pitchFamily="50" charset="-128"/>
              </a:rPr>
              <a:t>　</a:t>
            </a:r>
            <a:r>
              <a:rPr kumimoji="1" lang="en-US" altLang="ja-JP" sz="900" dirty="0">
                <a:solidFill>
                  <a:schemeClr val="tx1"/>
                </a:solidFill>
                <a:ea typeface="HGPｺﾞｼｯｸE" panose="020B0900000000000000" pitchFamily="50" charset="-128"/>
              </a:rPr>
              <a:t>※</a:t>
            </a:r>
            <a:r>
              <a:rPr kumimoji="1" lang="ja-JP" altLang="en-US" sz="900" dirty="0">
                <a:solidFill>
                  <a:schemeClr val="tx1"/>
                </a:solidFill>
                <a:ea typeface="HGPｺﾞｼｯｸE" panose="020B0900000000000000" pitchFamily="50" charset="-128"/>
              </a:rPr>
              <a:t>年末年始、祝日を除く</a:t>
            </a:r>
            <a:endParaRPr kumimoji="1" lang="en-US" altLang="ja-JP" sz="900" dirty="0">
              <a:solidFill>
                <a:schemeClr val="tx1"/>
              </a:solidFill>
              <a:ea typeface="HGPｺﾞｼｯｸE" panose="020B0900000000000000" pitchFamily="50" charset="-128"/>
            </a:endParaRPr>
          </a:p>
          <a:p>
            <a:pPr algn="ctr"/>
            <a:endParaRPr kumimoji="1" lang="en-US" altLang="ja-JP" sz="900" dirty="0">
              <a:solidFill>
                <a:schemeClr val="tx1"/>
              </a:solidFill>
              <a:ea typeface="HGPｺﾞｼｯｸE" panose="020B0900000000000000" pitchFamily="50" charset="-128"/>
            </a:endParaRPr>
          </a:p>
        </p:txBody>
      </p:sp>
    </p:spTree>
    <p:extLst>
      <p:ext uri="{BB962C8B-B14F-4D97-AF65-F5344CB8AC3E}">
        <p14:creationId xmlns:p14="http://schemas.microsoft.com/office/powerpoint/2010/main" val="245716962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492</Words>
  <Application>Microsoft Office PowerPoint</Application>
  <PresentationFormat>ユーザー設定</PresentationFormat>
  <Paragraphs>58</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HGPｺﾞｼｯｸE</vt:lpstr>
      <vt:lpstr>HGPｺﾞｼｯｸM</vt:lpstr>
      <vt:lpstr>HGP創英角ｺﾞｼｯｸUB</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金子　伊織</dc:creator>
  <cp:lastModifiedBy>金子　伊織</cp:lastModifiedBy>
  <cp:revision>28</cp:revision>
  <cp:lastPrinted>2025-11-13T05:51:40Z</cp:lastPrinted>
  <dcterms:modified xsi:type="dcterms:W3CDTF">2025-11-13T05:53:45Z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2024-12-18T08:14:28Z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b3aceacd-ceff-4204-ad98-1574a3312f69</vt:lpwstr>
  </property>
  <property fmtid="{D5CDD505-2E9C-101B-9397-08002B2CF9AE}" pid="7" name="MSIP_Label_defa4170-0d19-0005-0004-bc88714345d2_ActionId">
    <vt:lpwstr>0bf00b26-8ad7-42b2-a5ca-c1112ca1423d</vt:lpwstr>
  </property>
  <property fmtid="{D5CDD505-2E9C-101B-9397-08002B2CF9AE}" pid="8" name="MSIP_Label_defa4170-0d19-0005-0004-bc88714345d2_ContentBits">
    <vt:lpwstr>0</vt:lpwstr>
  </property>
</Properties>
</file>